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88" r:id="rId1"/>
  </p:sldMasterIdLst>
  <p:notesMasterIdLst>
    <p:notesMasterId r:id="rId96"/>
  </p:notesMasterIdLst>
  <p:handoutMasterIdLst>
    <p:handoutMasterId r:id="rId97"/>
  </p:handoutMasterIdLst>
  <p:sldIdLst>
    <p:sldId id="660" r:id="rId2"/>
    <p:sldId id="403" r:id="rId3"/>
    <p:sldId id="504" r:id="rId4"/>
    <p:sldId id="503" r:id="rId5"/>
    <p:sldId id="505" r:id="rId6"/>
    <p:sldId id="506" r:id="rId7"/>
    <p:sldId id="661" r:id="rId8"/>
    <p:sldId id="632" r:id="rId9"/>
    <p:sldId id="637" r:id="rId10"/>
    <p:sldId id="662" r:id="rId11"/>
    <p:sldId id="509" r:id="rId12"/>
    <p:sldId id="663" r:id="rId13"/>
    <p:sldId id="664" r:id="rId14"/>
    <p:sldId id="512" r:id="rId15"/>
    <p:sldId id="554" r:id="rId16"/>
    <p:sldId id="556" r:id="rId17"/>
    <p:sldId id="557" r:id="rId18"/>
    <p:sldId id="665" r:id="rId19"/>
    <p:sldId id="562" r:id="rId20"/>
    <p:sldId id="516" r:id="rId21"/>
    <p:sldId id="517" r:id="rId22"/>
    <p:sldId id="633" r:id="rId23"/>
    <p:sldId id="549" r:id="rId24"/>
    <p:sldId id="518" r:id="rId25"/>
    <p:sldId id="606" r:id="rId26"/>
    <p:sldId id="666" r:id="rId27"/>
    <p:sldId id="644" r:id="rId28"/>
    <p:sldId id="520" r:id="rId29"/>
    <p:sldId id="521" r:id="rId30"/>
    <p:sldId id="639" r:id="rId31"/>
    <p:sldId id="522" r:id="rId32"/>
    <p:sldId id="667" r:id="rId33"/>
    <p:sldId id="640" r:id="rId34"/>
    <p:sldId id="578" r:id="rId35"/>
    <p:sldId id="579" r:id="rId36"/>
    <p:sldId id="580" r:id="rId37"/>
    <p:sldId id="581" r:id="rId38"/>
    <p:sldId id="668" r:id="rId39"/>
    <p:sldId id="583" r:id="rId40"/>
    <p:sldId id="586" r:id="rId41"/>
    <p:sldId id="584" r:id="rId42"/>
    <p:sldId id="669" r:id="rId43"/>
    <p:sldId id="653" r:id="rId44"/>
    <p:sldId id="572" r:id="rId45"/>
    <p:sldId id="534" r:id="rId46"/>
    <p:sldId id="535" r:id="rId47"/>
    <p:sldId id="536" r:id="rId48"/>
    <p:sldId id="537" r:id="rId49"/>
    <p:sldId id="538" r:id="rId50"/>
    <p:sldId id="539" r:id="rId51"/>
    <p:sldId id="540" r:id="rId52"/>
    <p:sldId id="541" r:id="rId53"/>
    <p:sldId id="542" r:id="rId54"/>
    <p:sldId id="543" r:id="rId55"/>
    <p:sldId id="544" r:id="rId56"/>
    <p:sldId id="550" r:id="rId57"/>
    <p:sldId id="587" r:id="rId58"/>
    <p:sldId id="588" r:id="rId59"/>
    <p:sldId id="589" r:id="rId60"/>
    <p:sldId id="590" r:id="rId61"/>
    <p:sldId id="592" r:id="rId62"/>
    <p:sldId id="593" r:id="rId63"/>
    <p:sldId id="594" r:id="rId64"/>
    <p:sldId id="595" r:id="rId65"/>
    <p:sldId id="596" r:id="rId66"/>
    <p:sldId id="597" r:id="rId67"/>
    <p:sldId id="599" r:id="rId68"/>
    <p:sldId id="600" r:id="rId69"/>
    <p:sldId id="601" r:id="rId70"/>
    <p:sldId id="602" r:id="rId71"/>
    <p:sldId id="605" r:id="rId72"/>
    <p:sldId id="641" r:id="rId73"/>
    <p:sldId id="551" r:id="rId74"/>
    <p:sldId id="607" r:id="rId75"/>
    <p:sldId id="611" r:id="rId76"/>
    <p:sldId id="610" r:id="rId77"/>
    <p:sldId id="609" r:id="rId78"/>
    <p:sldId id="552" r:id="rId79"/>
    <p:sldId id="612" r:id="rId80"/>
    <p:sldId id="631" r:id="rId81"/>
    <p:sldId id="642" r:id="rId82"/>
    <p:sldId id="646" r:id="rId83"/>
    <p:sldId id="619" r:id="rId84"/>
    <p:sldId id="658" r:id="rId85"/>
    <p:sldId id="649" r:id="rId86"/>
    <p:sldId id="654" r:id="rId87"/>
    <p:sldId id="614" r:id="rId88"/>
    <p:sldId id="651" r:id="rId89"/>
    <p:sldId id="655" r:id="rId90"/>
    <p:sldId id="656" r:id="rId91"/>
    <p:sldId id="615" r:id="rId92"/>
    <p:sldId id="616" r:id="rId93"/>
    <p:sldId id="623" r:id="rId94"/>
    <p:sldId id="659" r:id="rId95"/>
  </p:sldIdLst>
  <p:sldSz cx="9144000" cy="6858000" type="screen4x3"/>
  <p:notesSz cx="6858000" cy="9144000"/>
  <p:custDataLst>
    <p:tags r:id="rId98"/>
  </p:custDataLst>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5pPr>
    <a:lvl6pPr marL="2286000" algn="l" defTabSz="914400" rtl="0" eaLnBrk="1" latinLnBrk="0" hangingPunct="1">
      <a:defRPr sz="2400" kern="1200">
        <a:solidFill>
          <a:schemeClr val="tx1"/>
        </a:solidFill>
        <a:latin typeface="Times" pitchFamily="18" charset="0"/>
        <a:ea typeface="MS PGothic" pitchFamily="34" charset="-128"/>
        <a:cs typeface="+mn-cs"/>
      </a:defRPr>
    </a:lvl6pPr>
    <a:lvl7pPr marL="2743200" algn="l" defTabSz="914400" rtl="0" eaLnBrk="1" latinLnBrk="0" hangingPunct="1">
      <a:defRPr sz="2400" kern="1200">
        <a:solidFill>
          <a:schemeClr val="tx1"/>
        </a:solidFill>
        <a:latin typeface="Times" pitchFamily="18" charset="0"/>
        <a:ea typeface="MS PGothic" pitchFamily="34" charset="-128"/>
        <a:cs typeface="+mn-cs"/>
      </a:defRPr>
    </a:lvl7pPr>
    <a:lvl8pPr marL="3200400" algn="l" defTabSz="914400" rtl="0" eaLnBrk="1" latinLnBrk="0" hangingPunct="1">
      <a:defRPr sz="2400" kern="1200">
        <a:solidFill>
          <a:schemeClr val="tx1"/>
        </a:solidFill>
        <a:latin typeface="Times" pitchFamily="18" charset="0"/>
        <a:ea typeface="MS PGothic" pitchFamily="34" charset="-128"/>
        <a:cs typeface="+mn-cs"/>
      </a:defRPr>
    </a:lvl8pPr>
    <a:lvl9pPr marL="3657600" algn="l" defTabSz="914400" rtl="0" eaLnBrk="1" latinLnBrk="0" hangingPunct="1">
      <a:defRPr sz="2400" kern="1200">
        <a:solidFill>
          <a:schemeClr val="tx1"/>
        </a:solidFill>
        <a:latin typeface="Times"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970"/>
    <a:srgbClr val="99CCFF"/>
    <a:srgbClr val="003399"/>
    <a:srgbClr val="FFFFCC"/>
    <a:srgbClr val="FFFF99"/>
    <a:srgbClr val="B2B2B2"/>
    <a:srgbClr val="080808"/>
    <a:srgbClr val="016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9251" autoAdjust="0"/>
  </p:normalViewPr>
  <p:slideViewPr>
    <p:cSldViewPr>
      <p:cViewPr varScale="1">
        <p:scale>
          <a:sx n="86" d="100"/>
          <a:sy n="86" d="100"/>
        </p:scale>
        <p:origin x="-792"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749"/>
    </p:cViewPr>
  </p:sorterViewPr>
  <p:notesViewPr>
    <p:cSldViewPr>
      <p:cViewPr varScale="1">
        <p:scale>
          <a:sx n="122" d="100"/>
          <a:sy n="122" d="100"/>
        </p:scale>
        <p:origin x="-265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gs" Target="tags/tag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ＭＳ Ｐゴシック" charset="0"/>
              </a:defRPr>
            </a:lvl1pPr>
          </a:lstStyle>
          <a:p>
            <a:pPr>
              <a:defRPr/>
            </a:pPr>
            <a:endParaRPr lang="en-US"/>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F3AC012-DD4B-430C-AE6B-01C73CFE1CF7}" type="slidenum">
              <a:rPr lang="en-US"/>
              <a:pPr>
                <a:defRPr/>
              </a:pPr>
              <a:t>‹#›</a:t>
            </a:fld>
            <a:endParaRPr lang="en-US"/>
          </a:p>
        </p:txBody>
      </p:sp>
    </p:spTree>
    <p:extLst>
      <p:ext uri="{BB962C8B-B14F-4D97-AF65-F5344CB8AC3E}">
        <p14:creationId xmlns:p14="http://schemas.microsoft.com/office/powerpoint/2010/main" val="28677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ＭＳ Ｐゴシック" charset="0"/>
              </a:defRPr>
            </a:lvl1pPr>
          </a:lstStyle>
          <a:p>
            <a:pPr>
              <a:defRPr/>
            </a:pPr>
            <a:endParaRPr lang="en-US"/>
          </a:p>
        </p:txBody>
      </p:sp>
      <p:sp>
        <p:nvSpPr>
          <p:cNvPr id="1054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DD60D074-23F0-4888-92CC-D189DE66CFF4}" type="slidenum">
              <a:rPr lang="en-US"/>
              <a:pPr>
                <a:defRPr/>
              </a:pPr>
              <a:t>‹#›</a:t>
            </a:fld>
            <a:endParaRPr lang="en-US"/>
          </a:p>
        </p:txBody>
      </p:sp>
    </p:spTree>
    <p:extLst>
      <p:ext uri="{BB962C8B-B14F-4D97-AF65-F5344CB8AC3E}">
        <p14:creationId xmlns:p14="http://schemas.microsoft.com/office/powerpoint/2010/main" val="1288724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a:ea typeface="MS PGothic" pitchFamily="34" charset="-128"/>
        <a:cs typeface="ＭＳ Ｐゴシック" pitchFamily="-28" charset="-128"/>
      </a:defRPr>
    </a:lvl1pPr>
    <a:lvl2pPr marL="457200" algn="l" rtl="0" eaLnBrk="0" fontAlgn="base" hangingPunct="0">
      <a:spcBef>
        <a:spcPct val="30000"/>
      </a:spcBef>
      <a:spcAft>
        <a:spcPct val="0"/>
      </a:spcAft>
      <a:defRPr sz="1400" kern="1200">
        <a:solidFill>
          <a:schemeClr val="tx1"/>
        </a:solidFill>
        <a:latin typeface="Arial"/>
        <a:ea typeface="MS PGothic" pitchFamily="34" charset="-128"/>
        <a:cs typeface="+mn-cs"/>
      </a:defRPr>
    </a:lvl2pPr>
    <a:lvl3pPr marL="914400" algn="l" rtl="0" eaLnBrk="0" fontAlgn="base" hangingPunct="0">
      <a:spcBef>
        <a:spcPct val="30000"/>
      </a:spcBef>
      <a:spcAft>
        <a:spcPct val="0"/>
      </a:spcAft>
      <a:defRPr sz="1400" kern="1200">
        <a:solidFill>
          <a:schemeClr val="tx1"/>
        </a:solidFill>
        <a:latin typeface="Arial"/>
        <a:ea typeface="MS PGothic" pitchFamily="34" charset="-128"/>
        <a:cs typeface="+mn-cs"/>
      </a:defRPr>
    </a:lvl3pPr>
    <a:lvl4pPr marL="1371600" algn="l" rtl="0" eaLnBrk="0" fontAlgn="base" hangingPunct="0">
      <a:spcBef>
        <a:spcPct val="30000"/>
      </a:spcBef>
      <a:spcAft>
        <a:spcPct val="0"/>
      </a:spcAft>
      <a:defRPr sz="1400" kern="1200">
        <a:solidFill>
          <a:schemeClr val="tx1"/>
        </a:solidFill>
        <a:latin typeface="Arial"/>
        <a:ea typeface="MS PGothic" pitchFamily="34" charset="-128"/>
        <a:cs typeface="+mn-cs"/>
      </a:defRPr>
    </a:lvl4pPr>
    <a:lvl5pPr marL="1828800" algn="l" rtl="0" eaLnBrk="0" fontAlgn="base" hangingPunct="0">
      <a:spcBef>
        <a:spcPct val="30000"/>
      </a:spcBef>
      <a:spcAft>
        <a:spcPct val="0"/>
      </a:spcAft>
      <a:defRPr sz="1400" kern="1200">
        <a:solidFill>
          <a:schemeClr val="tx1"/>
        </a:solidFill>
        <a:latin typeface="Arial"/>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wsdsonline.org/deafblind/space/index.html"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www.wsdsonline.org/deafblind/resonance/res-overview.html"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2C13BB8-DCD7-4D72-AC5F-37AEFCAF2311}" type="slidenum">
              <a:rPr lang="en-US" altLang="en-US" sz="1200" smtClean="0"/>
              <a:pPr/>
              <a:t>2</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BAC42C3-BFFF-4824-A438-AFBB4439EC66}" type="slidenum">
              <a:rPr lang="en-US" altLang="en-US" sz="1200" smtClean="0"/>
              <a:pPr/>
              <a:t>24</a:t>
            </a:fld>
            <a:endParaRPr lang="en-US" altLang="en-US" sz="120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57400" lvl="4" indent="-228600" eaLnBrk="1" hangingPunct="1">
              <a:lnSpc>
                <a:spcPct val="90000"/>
              </a:lnSpc>
              <a:spcBef>
                <a:spcPct val="0"/>
              </a:spcBef>
            </a:pPr>
            <a:endParaRPr lang="en-US" altLang="en-US" b="1"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5C898538-45A0-4EE5-B920-160D0C3CA037}" type="slidenum">
              <a:rPr lang="en-US" altLang="en-US" sz="1200" smtClean="0"/>
              <a:pPr/>
              <a:t>25</a:t>
            </a:fld>
            <a:endParaRPr lang="en-US" altLang="en-US" sz="1200" smtClean="0"/>
          </a:p>
        </p:txBody>
      </p:sp>
      <p:sp>
        <p:nvSpPr>
          <p:cNvPr id="116739"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685800" y="4343400"/>
            <a:ext cx="5486400" cy="4651375"/>
          </a:xfrm>
          <a:ln/>
        </p:spPr>
        <p:txBody>
          <a:bodyPr/>
          <a:lstStyle/>
          <a:p>
            <a:pPr>
              <a:defRPr/>
            </a:pPr>
            <a:r>
              <a:rPr lang="en-US" altLang="en-US" dirty="0" smtClean="0">
                <a:solidFill>
                  <a:srgbClr val="500050"/>
                </a:solidFill>
                <a:latin typeface="Arial" pitchFamily="34" charset="0"/>
              </a:rPr>
              <a:t>Allow the child to direct conversations about their topic (follow their agenda, not yours)</a:t>
            </a:r>
          </a:p>
          <a:p>
            <a:pPr>
              <a:defRPr/>
            </a:pPr>
            <a:r>
              <a:rPr lang="en-US" altLang="en-US" dirty="0" smtClean="0">
                <a:solidFill>
                  <a:srgbClr val="500050"/>
                </a:solidFill>
                <a:latin typeface="Arial" pitchFamily="34" charset="0"/>
              </a:rPr>
              <a:t>Incorporate rhythm, music, finger plays and mime games into daily routines and activities</a:t>
            </a:r>
          </a:p>
          <a:p>
            <a:pPr marL="228600" indent="-228600" eaLnBrk="1" hangingPunct="1">
              <a:lnSpc>
                <a:spcPct val="90000"/>
              </a:lnSpc>
              <a:spcBef>
                <a:spcPct val="0"/>
              </a:spcBef>
              <a:defRPr/>
            </a:pPr>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500050"/>
                </a:solidFill>
                <a:latin typeface="Arial" pitchFamily="34" charset="0"/>
              </a:rPr>
              <a:t>Have frequent conversations with the child (may or may not use spoken language)</a:t>
            </a:r>
            <a:endParaRPr lang="en-US" altLang="en-US" smtClean="0">
              <a:latin typeface="Arial" pitchFamily="34" charset="0"/>
            </a:endParaRPr>
          </a:p>
          <a:p>
            <a:r>
              <a:rPr lang="en-US" altLang="en-US" smtClean="0">
                <a:latin typeface="Arial" pitchFamily="34" charset="0"/>
              </a:rPr>
              <a:t>Be responsive </a:t>
            </a:r>
          </a:p>
          <a:p>
            <a:pPr eaLnBrk="1" hangingPunct="1">
              <a:spcBef>
                <a:spcPct val="0"/>
              </a:spcBef>
              <a:buFontTx/>
              <a:buChar char="•"/>
            </a:pPr>
            <a:r>
              <a:rPr lang="en-US" altLang="en-US" smtClean="0">
                <a:latin typeface="Arial" pitchFamily="34" charset="0"/>
              </a:rPr>
              <a:t> Pre-intentional behaviors are reactions to pleasant or unpleasant sensation.</a:t>
            </a:r>
          </a:p>
          <a:p>
            <a:pPr eaLnBrk="1" hangingPunct="1">
              <a:spcBef>
                <a:spcPct val="0"/>
              </a:spcBef>
              <a:buFontTx/>
              <a:buChar char="•"/>
            </a:pPr>
            <a:r>
              <a:rPr lang="en-US" altLang="en-US" smtClean="0">
                <a:latin typeface="Arial" pitchFamily="34" charset="0"/>
              </a:rPr>
              <a:t> The child may whine or turn her head but doesn’t think it will bring mom running.</a:t>
            </a:r>
          </a:p>
          <a:p>
            <a:pPr eaLnBrk="1" hangingPunct="1">
              <a:spcBef>
                <a:spcPct val="0"/>
              </a:spcBef>
              <a:buFontTx/>
              <a:buChar char="•"/>
            </a:pPr>
            <a:r>
              <a:rPr lang="en-US" altLang="en-US" smtClean="0">
                <a:latin typeface="Arial" pitchFamily="34" charset="0"/>
              </a:rPr>
              <a:t> May swat at something but doesn’t think: “mommy will give it to me”.</a:t>
            </a:r>
          </a:p>
          <a:p>
            <a:pPr>
              <a:buFontTx/>
              <a:buChar char="•"/>
            </a:pPr>
            <a:endParaRPr lang="en-US" altLang="en-US" smtClean="0">
              <a:latin typeface="Arial" pitchFamily="34" charset="0"/>
            </a:endParaRPr>
          </a:p>
          <a:p>
            <a:endParaRPr lang="en-US" altLang="en-US" smtClean="0">
              <a:latin typeface="Arial"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00D9E4D8-E0AB-4014-BC44-010B18B6351D}" type="slidenum">
              <a:rPr lang="en-US" altLang="en-US" sz="1200" smtClean="0"/>
              <a:pPr/>
              <a:t>27</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7A24186D-70C2-47FD-B299-01934463F8E0}" type="slidenum">
              <a:rPr lang="en-US" altLang="en-US" sz="1200" smtClean="0"/>
              <a:pPr/>
              <a:t>28</a:t>
            </a:fld>
            <a:endParaRPr lang="en-US" altLang="en-US" sz="1200" smtClean="0"/>
          </a:p>
        </p:txBody>
      </p:sp>
      <p:sp>
        <p:nvSpPr>
          <p:cNvPr id="118787"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685800" y="4343400"/>
            <a:ext cx="5486400" cy="4651375"/>
          </a:xfrm>
          <a:ln/>
        </p:spPr>
        <p:txBody>
          <a:bodyPr/>
          <a:lstStyle/>
          <a:p>
            <a:pPr>
              <a:lnSpc>
                <a:spcPct val="90000"/>
              </a:lnSpc>
              <a:defRPr/>
            </a:pPr>
            <a:endParaRPr lang="en-US" altLang="en-US" dirty="0" smtClean="0">
              <a:latin typeface="Arial" pitchFamily="34" charset="0"/>
            </a:endParaRPr>
          </a:p>
          <a:p>
            <a:pPr eaLnBrk="1" hangingPunct="1">
              <a:spcBef>
                <a:spcPct val="0"/>
              </a:spcBef>
              <a:buFontTx/>
              <a:buChar char="•"/>
              <a:defRPr/>
            </a:pPr>
            <a:endParaRPr lang="en-US" altLang="en-US" dirty="0" smtClean="0">
              <a:latin typeface="Arial" pitchFamily="34" charset="0"/>
            </a:endParaRPr>
          </a:p>
          <a:p>
            <a:pPr>
              <a:buFontTx/>
              <a:buChar char="•"/>
              <a:defRPr/>
            </a:pPr>
            <a:endParaRPr lang="en-US" altLang="en-US" dirty="0" smtClean="0">
              <a:latin typeface="Arial" pitchFamily="34" charset="0"/>
            </a:endParaRPr>
          </a:p>
          <a:p>
            <a:pPr>
              <a:buFontTx/>
              <a:buChar char="•"/>
              <a:defRPr/>
            </a:pPr>
            <a:endParaRPr lang="en-US" altLang="en-US" dirty="0" smtClean="0">
              <a:solidFill>
                <a:srgbClr val="500050"/>
              </a:solidFill>
              <a:latin typeface="Arial" pitchFamily="34" charset="0"/>
            </a:endParaRPr>
          </a:p>
          <a:p>
            <a:pPr>
              <a:buFontTx/>
              <a:buChar char="•"/>
              <a:defRPr/>
            </a:pPr>
            <a:endParaRPr lang="en-US" altLang="en-US" dirty="0" smtClean="0">
              <a:solidFill>
                <a:srgbClr val="500050"/>
              </a:solidFill>
              <a:latin typeface="Arial" pitchFamily="34" charset="0"/>
            </a:endParaRPr>
          </a:p>
          <a:p>
            <a:pPr>
              <a:buFontTx/>
              <a:buChar char="•"/>
              <a:defRPr/>
            </a:pPr>
            <a:endParaRPr lang="en-US" altLang="en-US" dirty="0" smtClean="0">
              <a:latin typeface="Arial" pitchFamily="34" charset="0"/>
            </a:endParaRPr>
          </a:p>
          <a:p>
            <a:pPr>
              <a:defRPr/>
            </a:pPr>
            <a:endParaRPr lang="en-US" altLang="en-US" dirty="0" smtClean="0">
              <a:latin typeface="Arial" pitchFamily="34" charset="0"/>
            </a:endParaRPr>
          </a:p>
          <a:p>
            <a:pPr marL="228600" indent="-228600" eaLnBrk="1" hangingPunct="1">
              <a:lnSpc>
                <a:spcPct val="90000"/>
              </a:lnSpc>
              <a:spcBef>
                <a:spcPct val="0"/>
              </a:spcBef>
              <a:buFont typeface="Calibri" pitchFamily="34" charset="0"/>
              <a:buAutoNum type="arabicPeriod"/>
              <a:defRPr/>
            </a:pPr>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p:txBody>
          <a:bodyPr>
            <a:normAutofit fontScale="92500" lnSpcReduction="10000"/>
          </a:bodyPr>
          <a:lstStyle/>
          <a:p>
            <a:pPr>
              <a:buFont typeface="Arial" pitchFamily="34" charset="0"/>
              <a:buChar char="•"/>
              <a:defRPr/>
            </a:pPr>
            <a:r>
              <a:rPr lang="en-US" dirty="0" smtClean="0"/>
              <a:t> Already mentioned – so again, it must be important; especially the acknowledgement piece – nobody’s going to continue to try to communicate if there’s no indication that the other person knows they said something</a:t>
            </a:r>
          </a:p>
          <a:p>
            <a:pPr>
              <a:buFont typeface="Arial" pitchFamily="34" charset="0"/>
              <a:buChar char="•"/>
              <a:defRPr/>
            </a:pPr>
            <a:r>
              <a:rPr lang="en-US" dirty="0" smtClean="0"/>
              <a:t> Oh – you want ______  (just like we do for typically developing children)</a:t>
            </a:r>
          </a:p>
          <a:p>
            <a:pPr>
              <a:buFont typeface="Arial" pitchFamily="34" charset="0"/>
              <a:buChar char="•"/>
              <a:defRPr/>
            </a:pPr>
            <a:r>
              <a:rPr lang="en-US" dirty="0" smtClean="0"/>
              <a:t> Our learners won’t get it if we don’t</a:t>
            </a:r>
          </a:p>
          <a:p>
            <a:pPr>
              <a:buFont typeface="Arial" pitchFamily="34" charset="0"/>
              <a:buChar char="•"/>
              <a:defRPr/>
            </a:pPr>
            <a:r>
              <a:rPr lang="en-US" dirty="0" smtClean="0"/>
              <a:t> Encourages communication, provides opportunity for control, first step toward self-determination </a:t>
            </a:r>
          </a:p>
          <a:p>
            <a:pPr>
              <a:buFont typeface="Arial" pitchFamily="34" charset="0"/>
              <a:buChar char="•"/>
              <a:defRPr/>
            </a:pPr>
            <a:r>
              <a:rPr lang="en-US" dirty="0" smtClean="0"/>
              <a:t> And be sure it’s two-way – listen/watch for what the learner is telling you: </a:t>
            </a:r>
          </a:p>
          <a:p>
            <a:pPr>
              <a:buFont typeface="Arial" pitchFamily="34" charset="0"/>
              <a:buNone/>
              <a:defRPr/>
            </a:pPr>
            <a:r>
              <a:rPr lang="en-US" dirty="0" smtClean="0"/>
              <a:t>	Getting attention, requesting something wanted, refusing something unwanted</a:t>
            </a:r>
          </a:p>
          <a:p>
            <a:pPr eaLnBrk="1" hangingPunct="1">
              <a:defRPr/>
            </a:pPr>
            <a:r>
              <a:rPr lang="en-US" dirty="0" smtClean="0"/>
              <a:t>	Social interaction</a:t>
            </a:r>
          </a:p>
          <a:p>
            <a:pPr eaLnBrk="1" hangingPunct="1">
              <a:defRPr/>
            </a:pPr>
            <a:r>
              <a:rPr lang="en-US" dirty="0" smtClean="0"/>
              <a:t>	Getting or giving information; give instructions (usually us doing these)</a:t>
            </a:r>
          </a:p>
          <a:p>
            <a:pPr eaLnBrk="1" hangingPunct="1">
              <a:defRPr/>
            </a:pPr>
            <a:r>
              <a:rPr lang="en-US" dirty="0" smtClean="0"/>
              <a:t>	Making comments about things; express feelings </a:t>
            </a:r>
          </a:p>
          <a:p>
            <a:pPr eaLnBrk="1" hangingPunct="1">
              <a:defRPr/>
            </a:pPr>
            <a:r>
              <a:rPr lang="en-US" dirty="0" smtClean="0"/>
              <a:t>	Ask questions	</a:t>
            </a:r>
          </a:p>
          <a:p>
            <a:pPr eaLnBrk="1" hangingPunct="1">
              <a:defRPr/>
            </a:pPr>
            <a:r>
              <a:rPr lang="en-US" dirty="0" smtClean="0"/>
              <a:t>Conversation boxes – or “memory” boxes</a:t>
            </a:r>
          </a:p>
          <a:p>
            <a:pPr eaLnBrk="1" hangingPunct="1">
              <a:defRPr/>
            </a:pPr>
            <a:r>
              <a:rPr lang="en-US" dirty="0" smtClean="0"/>
              <a:t>For a child with no vision, a “memory box,” or a series of “memory boxes,” can be made by saving objects associated with meaningful activities. A leaf, a stone, or a twig can bring back a memory of a walk in the park; a shell can help recall a trip to the beach; a straw, a cup, or a napkin can recall a meal in a restaurant, and so on. Bringing these things home or back to the classroom in a pocket, and keeping them in a box, can serve as a kind of diary. The box can become the source of many enjoyable conversations and is a real beginning of literacy.</a:t>
            </a:r>
          </a:p>
          <a:p>
            <a:pPr>
              <a:defRPr/>
            </a:pPr>
            <a:endParaRPr lang="en-US" dirty="0"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7E2669E-23C1-460A-87C6-30A44238234A}" type="slidenum">
              <a:rPr lang="en-US" altLang="en-US" sz="1200" smtClean="0"/>
              <a:pPr/>
              <a:t>29</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p:txBody>
          <a:bodyPr>
            <a:normAutofit fontScale="92500" lnSpcReduction="10000"/>
          </a:bodyPr>
          <a:lstStyle/>
          <a:p>
            <a:pPr>
              <a:buFont typeface="Arial" pitchFamily="34" charset="0"/>
              <a:buChar char="•"/>
              <a:defRPr/>
            </a:pPr>
            <a:r>
              <a:rPr lang="en-US" dirty="0" smtClean="0"/>
              <a:t> Already mentioned – so again, it must be important; especially the acknowledgement piece – nobody’s going to continue to try to communicate if there’s no indication that the other person knows they said something</a:t>
            </a:r>
          </a:p>
          <a:p>
            <a:pPr>
              <a:buFont typeface="Arial" pitchFamily="34" charset="0"/>
              <a:buChar char="•"/>
              <a:defRPr/>
            </a:pPr>
            <a:r>
              <a:rPr lang="en-US" dirty="0" smtClean="0"/>
              <a:t> Oh – you want ______  (just like we do for typically developing children)</a:t>
            </a:r>
          </a:p>
          <a:p>
            <a:pPr>
              <a:buFont typeface="Arial" pitchFamily="34" charset="0"/>
              <a:buChar char="•"/>
              <a:defRPr/>
            </a:pPr>
            <a:r>
              <a:rPr lang="en-US" dirty="0" smtClean="0"/>
              <a:t> Our learners won’t get it if we don’t</a:t>
            </a:r>
          </a:p>
          <a:p>
            <a:pPr>
              <a:buFont typeface="Arial" pitchFamily="34" charset="0"/>
              <a:buChar char="•"/>
              <a:defRPr/>
            </a:pPr>
            <a:r>
              <a:rPr lang="en-US" dirty="0" smtClean="0"/>
              <a:t> Encourages communication, provides opportunity for control, first step toward self-determination </a:t>
            </a:r>
          </a:p>
          <a:p>
            <a:pPr>
              <a:buFont typeface="Arial" pitchFamily="34" charset="0"/>
              <a:buChar char="•"/>
              <a:defRPr/>
            </a:pPr>
            <a:r>
              <a:rPr lang="en-US" dirty="0" smtClean="0"/>
              <a:t> And be sure it’s two-way – listen/watch for what the learner is telling you: </a:t>
            </a:r>
          </a:p>
          <a:p>
            <a:pPr>
              <a:buFont typeface="Arial" pitchFamily="34" charset="0"/>
              <a:buNone/>
              <a:defRPr/>
            </a:pPr>
            <a:r>
              <a:rPr lang="en-US" dirty="0" smtClean="0"/>
              <a:t>	Getting attention, requesting something wanted, refusing something unwanted</a:t>
            </a:r>
          </a:p>
          <a:p>
            <a:pPr eaLnBrk="1" hangingPunct="1">
              <a:defRPr/>
            </a:pPr>
            <a:r>
              <a:rPr lang="en-US" dirty="0" smtClean="0"/>
              <a:t>	Social interaction</a:t>
            </a:r>
          </a:p>
          <a:p>
            <a:pPr eaLnBrk="1" hangingPunct="1">
              <a:defRPr/>
            </a:pPr>
            <a:r>
              <a:rPr lang="en-US" dirty="0" smtClean="0"/>
              <a:t>	Getting or giving information; give instructions (usually us doing these)</a:t>
            </a:r>
          </a:p>
          <a:p>
            <a:pPr eaLnBrk="1" hangingPunct="1">
              <a:defRPr/>
            </a:pPr>
            <a:r>
              <a:rPr lang="en-US" dirty="0" smtClean="0"/>
              <a:t>	Making comments about things; express feelings </a:t>
            </a:r>
          </a:p>
          <a:p>
            <a:pPr eaLnBrk="1" hangingPunct="1">
              <a:defRPr/>
            </a:pPr>
            <a:r>
              <a:rPr lang="en-US" dirty="0" smtClean="0"/>
              <a:t>	Ask questions	</a:t>
            </a:r>
          </a:p>
          <a:p>
            <a:pPr eaLnBrk="1" hangingPunct="1">
              <a:defRPr/>
            </a:pPr>
            <a:r>
              <a:rPr lang="en-US" dirty="0" smtClean="0"/>
              <a:t>Conversation boxes – or “memory” boxes</a:t>
            </a:r>
          </a:p>
          <a:p>
            <a:pPr eaLnBrk="1" hangingPunct="1">
              <a:defRPr/>
            </a:pPr>
            <a:r>
              <a:rPr lang="en-US" dirty="0" smtClean="0"/>
              <a:t>For a child with no vision, a “memory box,” or a series of “memory boxes,” can be made by saving objects associated with meaningful activities. A leaf, a stone, or a twig can bring back a memory of a walk in the park; a shell can help recall a trip to the beach; a straw, a cup, or a napkin can recall a meal in a restaurant, and so on. Bringing these things home or back to the classroom in a pocket, and keeping them in a box, can serve as a kind of diary. The box can become the source of many enjoyable conversations and is a real beginning of literacy.</a:t>
            </a:r>
          </a:p>
          <a:p>
            <a:pPr>
              <a:defRPr/>
            </a:pPr>
            <a:endParaRPr lang="en-US" dirty="0"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D202E093-5191-43DA-8D4F-C5B38C338831}" type="slidenum">
              <a:rPr lang="en-US" altLang="en-US" sz="1200" smtClean="0"/>
              <a:pPr/>
              <a:t>31</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Touch Cues </a:t>
            </a:r>
          </a:p>
          <a:p>
            <a:r>
              <a:rPr lang="en-US" altLang="en-US" smtClean="0">
                <a:latin typeface="Arial" pitchFamily="34" charset="0"/>
              </a:rPr>
              <a:t>Help develop communication skills </a:t>
            </a:r>
          </a:p>
          <a:p>
            <a:r>
              <a:rPr lang="en-US" altLang="en-US" smtClean="0">
                <a:latin typeface="Arial" pitchFamily="34" charset="0"/>
              </a:rPr>
              <a:t>Most often used with individuals at early stages of the development of communication (preintentional and emerging intentional communication skills)</a:t>
            </a:r>
          </a:p>
          <a:p>
            <a:r>
              <a:rPr lang="en-US" altLang="en-US" smtClean="0">
                <a:latin typeface="Arial" pitchFamily="34" charset="0"/>
              </a:rPr>
              <a:t>Child needs to have or be working on anticipation skills – ability to make an association between the cue and the even that follows </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083A8A77-CD4E-47FF-AB2C-1828EFA00FDA}" type="slidenum">
              <a:rPr lang="en-US" altLang="en-US" sz="1200" smtClean="0"/>
              <a:pPr/>
              <a:t>34</a:t>
            </a:fld>
            <a:endParaRPr lang="en-US"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itchFamily="34" charset="0"/>
              </a:rPr>
              <a:t> Can provide information or give a directive </a:t>
            </a:r>
          </a:p>
          <a:p>
            <a:pPr>
              <a:buFontTx/>
              <a:buChar char="•"/>
            </a:pPr>
            <a:r>
              <a:rPr lang="en-US" altLang="en-US" smtClean="0">
                <a:latin typeface="Arial" pitchFamily="34" charset="0"/>
              </a:rPr>
              <a:t> Used to focus the individual’s attention on the interaction or event that follows</a:t>
            </a:r>
          </a:p>
          <a:p>
            <a:pPr>
              <a:buFontTx/>
              <a:buChar char="•"/>
            </a:pPr>
            <a:r>
              <a:rPr lang="en-US" altLang="en-US" smtClean="0">
                <a:latin typeface="Arial" pitchFamily="34" charset="0"/>
              </a:rPr>
              <a:t> Used to help the individual begin to anticipate what will follow and begin to make associations of meaning between the cue and the event or action </a:t>
            </a:r>
          </a:p>
          <a:p>
            <a:pPr>
              <a:buFontTx/>
              <a:buChar char="•"/>
            </a:pPr>
            <a:r>
              <a:rPr lang="en-US" altLang="en-US" smtClean="0">
                <a:latin typeface="Arial" pitchFamily="34" charset="0"/>
              </a:rPr>
              <a:t> Made with the expectation of a response from the individual, perhaps not initially, but after repeated cuing over time</a:t>
            </a:r>
          </a:p>
          <a:p>
            <a:pPr>
              <a:lnSpc>
                <a:spcPct val="90000"/>
              </a:lnSpc>
              <a:buFontTx/>
              <a:buChar char="•"/>
            </a:pPr>
            <a:r>
              <a:rPr lang="en-US" altLang="en-US" smtClean="0">
                <a:latin typeface="Arial" pitchFamily="34" charset="0"/>
              </a:rPr>
              <a:t> Choosing cues </a:t>
            </a:r>
          </a:p>
          <a:p>
            <a:pPr>
              <a:lnSpc>
                <a:spcPct val="90000"/>
              </a:lnSpc>
            </a:pPr>
            <a:r>
              <a:rPr lang="en-US" altLang="en-US" smtClean="0">
                <a:latin typeface="Arial" pitchFamily="34" charset="0"/>
              </a:rPr>
              <a:t>   Must be different enough from one another that child can easily discriminate among them</a:t>
            </a:r>
          </a:p>
          <a:p>
            <a:pPr>
              <a:lnSpc>
                <a:spcPct val="90000"/>
              </a:lnSpc>
            </a:pPr>
            <a:r>
              <a:rPr lang="en-US" altLang="en-US" smtClean="0">
                <a:latin typeface="Arial" pitchFamily="34" charset="0"/>
              </a:rPr>
              <a:t>   Associated with a coming activity or event as much as possible</a:t>
            </a:r>
          </a:p>
          <a:p>
            <a:pPr>
              <a:lnSpc>
                <a:spcPct val="90000"/>
              </a:lnSpc>
            </a:pPr>
            <a:r>
              <a:rPr lang="en-US" altLang="en-US" smtClean="0">
                <a:latin typeface="Arial" pitchFamily="34" charset="0"/>
              </a:rPr>
              <a:t>    Use movements as specific as possible</a:t>
            </a:r>
          </a:p>
          <a:p>
            <a:pPr>
              <a:buFontTx/>
              <a:buChar char="•"/>
            </a:pPr>
            <a:r>
              <a:rPr lang="en-US" altLang="en-US" smtClean="0">
                <a:latin typeface="Arial" pitchFamily="34" charset="0"/>
              </a:rPr>
              <a:t> Important considerations</a:t>
            </a:r>
          </a:p>
          <a:p>
            <a:r>
              <a:rPr lang="en-US" altLang="en-US" smtClean="0">
                <a:latin typeface="Arial" pitchFamily="34" charset="0"/>
              </a:rPr>
              <a:t>   Wait time</a:t>
            </a:r>
          </a:p>
          <a:p>
            <a:r>
              <a:rPr lang="en-US" altLang="en-US" smtClean="0">
                <a:latin typeface="Arial" pitchFamily="34" charset="0"/>
              </a:rPr>
              <a:t>   Motor abilities </a:t>
            </a:r>
          </a:p>
          <a:p>
            <a:pPr>
              <a:buFontTx/>
              <a:buChar char="•"/>
            </a:pPr>
            <a:r>
              <a:rPr lang="en-US" altLang="en-US" smtClean="0">
                <a:latin typeface="Arial" pitchFamily="34" charset="0"/>
              </a:rPr>
              <a:t> Can make life easier for everybody (e.g. holding up arm to put into shirt)</a:t>
            </a:r>
          </a:p>
          <a:p>
            <a:endParaRPr lang="en-US" altLang="en-US" smtClean="0">
              <a:latin typeface="Arial" pitchFamily="34" charset="0"/>
            </a:endParaRPr>
          </a:p>
          <a:p>
            <a:endParaRPr lang="en-US" altLang="en-US" smtClean="0">
              <a:latin typeface="Arial"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2CE2BE1F-CB49-4B07-BFA9-EFAFB6A91EE4}" type="slidenum">
              <a:rPr lang="en-US" altLang="en-US" sz="1200" smtClean="0"/>
              <a:pPr/>
              <a:t>35</a:t>
            </a:fld>
            <a:endParaRPr lang="en-US"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Nobody likes surprises! </a:t>
            </a:r>
          </a:p>
          <a:p>
            <a:r>
              <a:rPr lang="en-US" altLang="en-US" smtClean="0">
                <a:latin typeface="Arial" pitchFamily="34" charset="0"/>
              </a:rPr>
              <a:t>Need to observe over time as child receives cue – Beginning to respond as expected? Beginning to anticipate what will happen next? </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E7B04E2F-3D9F-44F6-AE8B-CFD50286BA38}" type="slidenum">
              <a:rPr lang="en-US" altLang="en-US" sz="1200" smtClean="0"/>
              <a:pPr/>
              <a:t>36</a:t>
            </a:fld>
            <a:endParaRPr lang="en-US"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Great to point out to family</a:t>
            </a:r>
          </a:p>
          <a:p>
            <a:r>
              <a:rPr lang="en-US" altLang="en-US" smtClean="0">
                <a:latin typeface="Arial" pitchFamily="34" charset="0"/>
              </a:rPr>
              <a:t>Shows potential for learning</a:t>
            </a:r>
          </a:p>
          <a:p>
            <a:r>
              <a:rPr lang="en-US" altLang="en-US" smtClean="0">
                <a:latin typeface="Arial" pitchFamily="34" charset="0"/>
              </a:rPr>
              <a:t>One of those tiny steps of progress that are so hard to recognize</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8B37FC3D-CB44-495E-B81D-024E87DE8B5B}" type="slidenum">
              <a:rPr lang="en-US" altLang="en-US" sz="1200" smtClean="0"/>
              <a:pPr/>
              <a:t>37</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p:txBody>
          <a:bodyPr/>
          <a:lstStyle/>
          <a:p>
            <a:pPr eaLnBrk="1" hangingPunct="1">
              <a:defRPr/>
            </a:pPr>
            <a:r>
              <a:rPr lang="en-US" dirty="0" smtClean="0"/>
              <a:t>Have HIGH EXPECTATIONS!</a:t>
            </a:r>
            <a:endParaRPr lang="en-US" sz="100" dirty="0" smtClean="0"/>
          </a:p>
          <a:p>
            <a:pPr eaLnBrk="1" hangingPunct="1">
              <a:defRPr/>
            </a:pPr>
            <a:r>
              <a:rPr lang="en-US" dirty="0" smtClean="0"/>
              <a:t>Avoid the “He’s too this…” or “She’s too that…” trap</a:t>
            </a:r>
          </a:p>
          <a:p>
            <a:pPr eaLnBrk="1" hangingPunct="1">
              <a:defRPr/>
            </a:pPr>
            <a:r>
              <a:rPr lang="en-US" sz="100" dirty="0" smtClean="0"/>
              <a:t>Outcomes based on progressing through a set of sequential skills aren’t likely to work with these children</a:t>
            </a:r>
          </a:p>
          <a:p>
            <a:pPr eaLnBrk="1" hangingPunct="1">
              <a:buFont typeface="Arial" pitchFamily="34" charset="0"/>
              <a:buChar char="•"/>
              <a:defRPr/>
            </a:pPr>
            <a:r>
              <a:rPr lang="en-US" sz="100" dirty="0" smtClean="0"/>
              <a:t> Child and family priorities &amp; preferences – important EI practice – especially important for this population</a:t>
            </a:r>
          </a:p>
          <a:p>
            <a:pPr eaLnBrk="1" hangingPunct="1">
              <a:buFont typeface="Arial" pitchFamily="34" charset="0"/>
              <a:buChar char="•"/>
              <a:defRPr/>
            </a:pPr>
            <a:r>
              <a:rPr lang="en-US" sz="100" dirty="0" smtClean="0"/>
              <a:t> </a:t>
            </a:r>
            <a:r>
              <a:rPr lang="en-US" dirty="0" smtClean="0"/>
              <a:t>Always think about what you are doing from the child’s perspective</a:t>
            </a:r>
          </a:p>
          <a:p>
            <a:pPr eaLnBrk="1" hangingPunct="1">
              <a:buFont typeface="Arial" pitchFamily="34" charset="0"/>
              <a:buChar char="•"/>
              <a:defRPr/>
            </a:pPr>
            <a:r>
              <a:rPr lang="en-US" dirty="0" smtClean="0"/>
              <a:t> Is it functional – no time for skills for skills sake – has to be relevant</a:t>
            </a:r>
          </a:p>
          <a:p>
            <a:pPr eaLnBrk="1" hangingPunct="1">
              <a:buFont typeface="Arial" pitchFamily="34" charset="0"/>
              <a:buChar char="•"/>
              <a:defRPr/>
            </a:pPr>
            <a:r>
              <a:rPr lang="en-US" dirty="0" smtClean="0"/>
              <a:t> Need to think about how to generalize from the get-go; limited access &amp; experiences present a challenge</a:t>
            </a:r>
          </a:p>
          <a:p>
            <a:pPr eaLnBrk="1" hangingPunct="1">
              <a:buFont typeface="Arial" pitchFamily="34" charset="0"/>
              <a:buChar char="•"/>
              <a:defRPr/>
            </a:pPr>
            <a:r>
              <a:rPr lang="en-US" dirty="0" smtClean="0"/>
              <a:t> These families are dealing with a lot – if it’s not easy to integrate into their lives it won’t happen</a:t>
            </a:r>
          </a:p>
          <a:p>
            <a:pPr eaLnBrk="1" hangingPunct="1">
              <a:buFont typeface="Arial" pitchFamily="34" charset="0"/>
              <a:buChar char="•"/>
              <a:defRPr/>
            </a:pPr>
            <a:r>
              <a:rPr lang="en-US" dirty="0" smtClean="0"/>
              <a:t> Often make mistake of jumping too far ahead (e.g. communication methods); complicated children need careful intervention planning</a:t>
            </a:r>
          </a:p>
          <a:p>
            <a:pPr marL="228600" indent="-228600" eaLnBrk="1" hangingPunct="1">
              <a:buFont typeface="+mj-lt"/>
              <a:buNone/>
              <a:defRPr/>
            </a:pPr>
            <a:r>
              <a:rPr lang="en-US" altLang="en-US" dirty="0" smtClean="0">
                <a:latin typeface="Arial" pitchFamily="34" charset="0"/>
              </a:rPr>
              <a:t>Means re-thinking some basic assumptions about early childhood learning principles (e.g. stimulate, stimulate, stimulate) </a:t>
            </a:r>
          </a:p>
          <a:p>
            <a:pPr>
              <a:defRPr/>
            </a:pPr>
            <a:endParaRPr lang="en-US" dirty="0"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F7A8DCF4-CCDF-4113-8517-D45D71D4BA7E}" type="slidenum">
              <a:rPr lang="en-US" altLang="en-US" sz="1200" smtClean="0"/>
              <a:pPr/>
              <a:t>11</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FD1FC4C2-DE11-4D34-8BE6-825D558C7807}" type="slidenum">
              <a:rPr lang="en-US" altLang="en-US" sz="1200" smtClean="0">
                <a:latin typeface="Arial" pitchFamily="34" charset="0"/>
              </a:rPr>
              <a:pPr/>
              <a:t>39</a:t>
            </a:fld>
            <a:endParaRPr lang="en-US" altLang="en-US" sz="1200" smtClean="0">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itchFamily="34" charset="0"/>
              </a:rPr>
              <a:t>Object: toothbrush/tooth paste</a:t>
            </a:r>
          </a:p>
          <a:p>
            <a:pPr eaLnBrk="1" hangingPunct="1">
              <a:spcBef>
                <a:spcPct val="0"/>
              </a:spcBef>
            </a:pPr>
            <a:r>
              <a:rPr lang="en-US" altLang="en-US" smtClean="0">
                <a:latin typeface="Arial" pitchFamily="34" charset="0"/>
              </a:rPr>
              <a:t>Partial Object: part of the toothbrush</a:t>
            </a:r>
          </a:p>
          <a:p>
            <a:pPr eaLnBrk="1" hangingPunct="1">
              <a:spcBef>
                <a:spcPct val="0"/>
              </a:spcBef>
            </a:pPr>
            <a:r>
              <a:rPr lang="en-US" altLang="en-US" smtClean="0">
                <a:latin typeface="Arial" pitchFamily="34" charset="0"/>
              </a:rPr>
              <a:t>Object with shared features: therma form in the shape of a toothbrush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7E7BF6C-C6B2-46A4-838F-AB1C176A8B8C}" type="slidenum">
              <a:rPr lang="en-US" altLang="en-US" sz="1200" smtClean="0">
                <a:latin typeface="Arial" pitchFamily="34" charset="0"/>
              </a:rPr>
              <a:pPr/>
              <a:t>41</a:t>
            </a:fld>
            <a:endParaRPr lang="en-US" altLang="en-US" sz="1200" smtClean="0">
              <a:latin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itchFamily="34" charset="0"/>
              </a:rPr>
              <a:t>Discuss why we use tangible symbols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8224C477-0038-4575-901D-BD934D80A262}" type="slidenum">
              <a:rPr lang="en-US" altLang="en-US" sz="1200" smtClean="0"/>
              <a:pPr/>
              <a:t>43</a:t>
            </a:fld>
            <a:endParaRPr lang="en-US" altLang="en-US" sz="120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Similar to tactile cue, but moving along the hierarchy (now using a concrete tangible symbol)</a:t>
            </a:r>
          </a:p>
          <a:p>
            <a:r>
              <a:rPr lang="en-US" altLang="en-US" smtClean="0">
                <a:latin typeface="Arial" pitchFamily="34" charset="0"/>
              </a:rPr>
              <a:t>Based on consistency and predictability</a:t>
            </a:r>
          </a:p>
          <a:p>
            <a:r>
              <a:rPr lang="en-US" altLang="en-US" smtClean="0">
                <a:latin typeface="Arial" pitchFamily="34" charset="0"/>
              </a:rPr>
              <a:t>Used to focus the individual’s attention on the interaction or event that follows</a:t>
            </a:r>
          </a:p>
          <a:p>
            <a:r>
              <a:rPr lang="en-US" altLang="en-US" smtClean="0">
                <a:latin typeface="Arial" pitchFamily="34" charset="0"/>
              </a:rPr>
              <a:t>Strategies &amp; practices that facilitate smooth transitions are welcome by EI providers!  </a:t>
            </a:r>
          </a:p>
          <a:p>
            <a:r>
              <a:rPr lang="en-US" altLang="en-US" smtClean="0">
                <a:latin typeface="Arial" pitchFamily="34" charset="0"/>
              </a:rPr>
              <a:t>We all function better when we know what’s coming and can prepare for it</a:t>
            </a:r>
          </a:p>
          <a:p>
            <a:r>
              <a:rPr lang="en-US" altLang="en-US" smtClean="0">
                <a:latin typeface="Arial" pitchFamily="34" charset="0"/>
              </a:rPr>
              <a:t>Provides a sense of control &amp; autonomy (components of self-determination) when we understand &amp; can anticipate daily events</a:t>
            </a:r>
          </a:p>
          <a:p>
            <a:r>
              <a:rPr lang="en-US" altLang="en-US" smtClean="0">
                <a:latin typeface="Arial" pitchFamily="34" charset="0"/>
              </a:rPr>
              <a:t>Important considerations</a:t>
            </a:r>
          </a:p>
          <a:p>
            <a:pPr>
              <a:buFontTx/>
              <a:buChar char="•"/>
            </a:pPr>
            <a:r>
              <a:rPr lang="en-US" altLang="en-US" smtClean="0">
                <a:latin typeface="Arial" pitchFamily="34" charset="0"/>
              </a:rPr>
              <a:t>   Wait time</a:t>
            </a:r>
          </a:p>
          <a:p>
            <a:pPr>
              <a:buFontTx/>
              <a:buChar char="•"/>
            </a:pPr>
            <a:r>
              <a:rPr lang="en-US" altLang="en-US" smtClean="0">
                <a:latin typeface="Arial" pitchFamily="34" charset="0"/>
              </a:rPr>
              <a:t>   Motor abilities </a:t>
            </a:r>
          </a:p>
          <a:p>
            <a:r>
              <a:rPr lang="en-US" altLang="en-US" smtClean="0">
                <a:latin typeface="Arial" pitchFamily="34" charset="0"/>
              </a:rPr>
              <a:t>   </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15613891-F642-4C7A-94B1-727F072D1E62}" type="slidenum">
              <a:rPr lang="en-US" altLang="en-US" sz="1200" smtClean="0"/>
              <a:pPr/>
              <a:t>44</a:t>
            </a:fld>
            <a:endParaRPr lang="en-US"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CFC61865-254D-4E58-AE0E-F90997A2ECEB}" type="slidenum">
              <a:rPr lang="en-US" altLang="en-US" sz="1200" smtClean="0">
                <a:latin typeface="Arial" pitchFamily="34" charset="0"/>
              </a:rPr>
              <a:pPr/>
              <a:t>51</a:t>
            </a:fld>
            <a:endParaRPr lang="en-US" altLang="en-US" sz="1200" smtClean="0">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pPr>
            <a:r>
              <a:rPr lang="en-US" altLang="en-US" smtClean="0">
                <a:latin typeface="Arial" pitchFamily="34" charset="0"/>
              </a:rPr>
              <a:t>Makes sense to child (e.g. for bus – seatbelt vs toy bus, backpack vs. picture of day care) </a:t>
            </a:r>
          </a:p>
          <a:p>
            <a:pPr marL="228600" indent="-228600" eaLnBrk="1" hangingPunct="1">
              <a:spcBef>
                <a:spcPct val="0"/>
              </a:spcBef>
            </a:pPr>
            <a:r>
              <a:rPr lang="en-US" altLang="en-US" smtClean="0">
                <a:latin typeface="Arial" pitchFamily="34" charset="0"/>
              </a:rPr>
              <a:t>Variety  of symbols – can use symbols at different abstraction levels</a:t>
            </a:r>
          </a:p>
          <a:p>
            <a:pPr marL="228600" indent="-228600" eaLnBrk="1" hangingPunct="1">
              <a:spcBef>
                <a:spcPct val="0"/>
              </a:spcBef>
            </a:pPr>
            <a:r>
              <a:rPr lang="en-US" altLang="en-US" smtClean="0">
                <a:latin typeface="Arial" pitchFamily="34" charset="0"/>
              </a:rPr>
              <a:t>Able to differentiate symbols from others being used throughout day</a:t>
            </a:r>
          </a:p>
          <a:p>
            <a:pPr marL="228600" indent="-228600" eaLnBrk="1" hangingPunct="1">
              <a:spcBef>
                <a:spcPct val="0"/>
              </a:spcBef>
            </a:pPr>
            <a:endParaRPr lang="en-US" alt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950" indent="-361950" eaLnBrk="1" hangingPunct="1">
              <a:lnSpc>
                <a:spcPct val="90000"/>
              </a:lnSpc>
            </a:pPr>
            <a:r>
              <a:rPr lang="en-US" altLang="en-US" smtClean="0">
                <a:latin typeface="Arial" pitchFamily="34" charset="0"/>
              </a:rPr>
              <a:t>Includes</a:t>
            </a:r>
          </a:p>
          <a:p>
            <a:pPr marL="361950" indent="-361950" eaLnBrk="1" hangingPunct="1">
              <a:lnSpc>
                <a:spcPct val="90000"/>
              </a:lnSpc>
              <a:buFontTx/>
              <a:buChar char="•"/>
            </a:pPr>
            <a:r>
              <a:rPr lang="en-US" altLang="en-US" smtClean="0">
                <a:latin typeface="Arial" pitchFamily="34" charset="0"/>
              </a:rPr>
              <a:t>Introduction on how to use it </a:t>
            </a:r>
          </a:p>
          <a:p>
            <a:pPr marL="361950" indent="-361950" eaLnBrk="1" hangingPunct="1">
              <a:lnSpc>
                <a:spcPct val="90000"/>
              </a:lnSpc>
              <a:buFontTx/>
              <a:buChar char="•"/>
            </a:pPr>
            <a:r>
              <a:rPr lang="en-US" altLang="en-US" smtClean="0">
                <a:latin typeface="Arial" pitchFamily="34" charset="0"/>
              </a:rPr>
              <a:t>Modes  (e.g. may include picture cues, touch cues, gestures or signs)</a:t>
            </a:r>
          </a:p>
          <a:p>
            <a:pPr marL="361950" indent="-361950" eaLnBrk="1" hangingPunct="1">
              <a:lnSpc>
                <a:spcPct val="90000"/>
              </a:lnSpc>
              <a:buFontTx/>
              <a:buChar char="•"/>
            </a:pPr>
            <a:r>
              <a:rPr lang="en-US" altLang="en-US" smtClean="0">
                <a:latin typeface="Arial" pitchFamily="34" charset="0"/>
              </a:rPr>
              <a:t>List of tangible symbols (e.g., photos/line drawings, object cues, etc.) and their meanings</a:t>
            </a:r>
          </a:p>
          <a:p>
            <a:pPr marL="361950" indent="-361950" eaLnBrk="1" hangingPunct="1">
              <a:lnSpc>
                <a:spcPct val="90000"/>
              </a:lnSpc>
              <a:buFontTx/>
              <a:buChar char="•"/>
            </a:pPr>
            <a:r>
              <a:rPr lang="en-US" altLang="en-US" smtClean="0">
                <a:latin typeface="Arial" pitchFamily="34" charset="0"/>
              </a:rPr>
              <a:t>List of touch cues used and their meanings.</a:t>
            </a:r>
          </a:p>
          <a:p>
            <a:pPr marL="361950" indent="-361950" eaLnBrk="1" hangingPunct="1">
              <a:lnSpc>
                <a:spcPct val="90000"/>
              </a:lnSpc>
              <a:buFontTx/>
              <a:buChar char="•"/>
            </a:pPr>
            <a:r>
              <a:rPr lang="en-US" altLang="en-US" smtClean="0">
                <a:latin typeface="Arial" pitchFamily="34" charset="0"/>
              </a:rPr>
              <a:t>List of various communicative behaviors, their meanings, and appropriate responses to be made by people supporting learner </a:t>
            </a:r>
          </a:p>
          <a:p>
            <a:pPr marL="361950" indent="-361950" eaLnBrk="1" hangingPunct="1">
              <a:lnSpc>
                <a:spcPct val="90000"/>
              </a:lnSpc>
              <a:buFontTx/>
              <a:buChar char="•"/>
            </a:pPr>
            <a:r>
              <a:rPr lang="en-US" altLang="en-US" smtClean="0">
                <a:latin typeface="Arial" pitchFamily="34" charset="0"/>
              </a:rPr>
              <a:t>List of all signs used-with a picture or drawing of making the sign</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AA3FD8A1-C641-4330-8486-B4E675B16382}" type="slidenum">
              <a:rPr lang="en-US" altLang="en-US" sz="1200" smtClean="0"/>
              <a:pPr/>
              <a:t>54</a:t>
            </a:fld>
            <a:endParaRPr lang="en-US" alt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5C6C653D-BAB0-4D14-97E9-2AE3D094238A}" type="slidenum">
              <a:rPr lang="en-US" altLang="en-US" sz="1200" smtClean="0">
                <a:latin typeface="Arial" pitchFamily="34" charset="0"/>
              </a:rPr>
              <a:pPr/>
              <a:t>55</a:t>
            </a:fld>
            <a:endParaRPr lang="en-US" altLang="en-US" sz="120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0A340DB8-7EC7-49BD-937C-8C9AD81F47FE}" type="slidenum">
              <a:rPr lang="en-US" altLang="en-US" sz="1200" smtClean="0">
                <a:solidFill>
                  <a:srgbClr val="000000"/>
                </a:solidFill>
              </a:rPr>
              <a:pPr/>
              <a:t>56</a:t>
            </a:fld>
            <a:endParaRPr lang="en-US" altLang="en-US" sz="1200" smtClean="0">
              <a:solidFill>
                <a:srgbClr val="000000"/>
              </a:solidFill>
            </a:endParaRPr>
          </a:p>
        </p:txBody>
      </p:sp>
      <p:sp>
        <p:nvSpPr>
          <p:cNvPr id="133123"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marL="228553" indent="-228553" eaLnBrk="1" fontAlgn="auto" hangingPunct="1">
              <a:spcBef>
                <a:spcPts val="0"/>
              </a:spcBef>
              <a:spcAft>
                <a:spcPts val="0"/>
              </a:spcAft>
              <a:buFontTx/>
              <a:buAutoNum type="arabicPeriod"/>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5A0551C6-D578-4AB1-9074-886DDE8FE4C3}" type="slidenum">
              <a:rPr lang="en-US" altLang="en-US" sz="1200" smtClean="0"/>
              <a:pPr/>
              <a:t>57</a:t>
            </a:fld>
            <a:endParaRPr lang="en-US" altLang="en-US" sz="120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 typeface="Calibri" pitchFamily="34" charset="0"/>
              <a:buAutoNum type="arabicPeriod"/>
            </a:pPr>
            <a:endParaRPr lang="en-US" altLang="en-US" smtClean="0">
              <a:latin typeface="Arial" pitchFamily="34" charset="0"/>
            </a:endParaRPr>
          </a:p>
          <a:p>
            <a:pPr marL="228600" indent="-228600">
              <a:buFont typeface="Calibri" pitchFamily="34" charset="0"/>
              <a:buAutoNum type="arabicPeriod"/>
            </a:pPr>
            <a:endParaRPr lang="en-US" altLang="en-US" smtClean="0">
              <a:latin typeface="Arial" pitchFamily="34" charset="0"/>
            </a:endParaRPr>
          </a:p>
          <a:p>
            <a:pPr marL="2057400" lvl="4" indent="-228600" eaLnBrk="1" hangingPunct="1">
              <a:lnSpc>
                <a:spcPct val="90000"/>
              </a:lnSpc>
              <a:spcBef>
                <a:spcPct val="0"/>
              </a:spcBef>
            </a:pPr>
            <a:endParaRPr lang="en-US" alt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ln/>
        </p:spPr>
        <p:txBody>
          <a:bodyPr/>
          <a:lstStyle/>
          <a:p>
            <a:pPr>
              <a:defRPr/>
            </a:pPr>
            <a:r>
              <a:rPr lang="en-US" sz="1050" dirty="0" smtClean="0">
                <a:latin typeface="Arial" pitchFamily="34" charset="0"/>
              </a:rPr>
              <a:t>To know an object exists even when out of sight child must first understand concept that objects &amp; people exist; pre-requisite to object/person permanence. Attempting to teach object permanence to a child who cannot see or hear objects /people when they are present poses unique challenge.</a:t>
            </a:r>
          </a:p>
          <a:p>
            <a:pPr>
              <a:buFontTx/>
              <a:buChar char="•"/>
              <a:defRPr/>
            </a:pPr>
            <a:r>
              <a:rPr lang="en-US" sz="1050" dirty="0" smtClean="0">
                <a:latin typeface="Arial" pitchFamily="34" charset="0"/>
              </a:rPr>
              <a:t>Infants and young children with intact vision and hearing discover quickly that actions have consequences. When vision and hearing are compromised  child is likely to be unaware that her actions have caused a particular action or response. </a:t>
            </a:r>
          </a:p>
          <a:p>
            <a:pPr>
              <a:buFontTx/>
              <a:buChar char="•"/>
              <a:defRPr/>
            </a:pPr>
            <a:r>
              <a:rPr lang="en-US" sz="1050" dirty="0" smtClean="0">
                <a:latin typeface="Arial" pitchFamily="34" charset="0"/>
              </a:rPr>
              <a:t> Ability to be imitate in order to learn and practice a new skill a child must be able to see and hear person they are imitating. Combined vision and hearing loss interferes with the ability to do that and alters a child’s ability to imitate movement, sounds, actions and words in the same way as other children. A tactile approach that involves modeling and repeated opportunities for practice will be necessary. </a:t>
            </a:r>
          </a:p>
          <a:p>
            <a:pPr>
              <a:buFont typeface="Arial" pitchFamily="34" charset="0"/>
              <a:buChar char="•"/>
              <a:defRPr/>
            </a:pPr>
            <a:r>
              <a:rPr lang="en-US" sz="1050" dirty="0" smtClean="0">
                <a:latin typeface="Arial" pitchFamily="34" charset="0"/>
              </a:rPr>
              <a:t> Without visual and auditory information problem solving is challenging. It is important, however, to provide opportunities for problem-solving in order to facilitate generalization of skills and foster independence. Providing such opportunities requires making sure child has pre-requisite skills and structuring  environment for learning and success rather than frustration.  As EI providers, you must always look at a situation from the child’s perspective. Physical and social environment can be set up in ways that encourage problem solving; however, it is imperative that you not throw child a loop unless trust has been established and that there is a way to process the experience as and/or after it happens. </a:t>
            </a:r>
          </a:p>
          <a:p>
            <a:pPr>
              <a:buFontTx/>
              <a:buChar char="•"/>
              <a:defRPr/>
            </a:pPr>
            <a:r>
              <a:rPr lang="en-US" sz="1050" dirty="0" smtClean="0">
                <a:latin typeface="Arial" pitchFamily="34" charset="0"/>
              </a:rPr>
              <a:t> Children with combined vision/hearing loss depend on others to access the world around them so often have fewer opportunities to do things on their own. EI providers have a unique opportunity to teach families early on the value of fostering independence in everyday routines and activities. </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3B386D6D-9F03-4BB3-92C3-BBAA82F627CF}" type="slidenum">
              <a:rPr lang="en-US" altLang="en-US" sz="1200" smtClean="0"/>
              <a:pPr/>
              <a:t>58</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FE158E1-D815-4032-820E-33C92C8588FB}" type="slidenum">
              <a:rPr lang="en-US" altLang="en-US" sz="1200" smtClean="0"/>
              <a:pPr/>
              <a:t>13</a:t>
            </a:fld>
            <a:endParaRPr lang="en-US" altLang="en-US" sz="120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spcBef>
                <a:spcPct val="0"/>
              </a:spcBef>
            </a:pPr>
            <a:r>
              <a:rPr lang="en-US" altLang="en-US" b="1" smtClean="0">
                <a:latin typeface="Arial" pitchFamily="34" charset="0"/>
              </a:rPr>
              <a:t>The world can be a scary place! </a:t>
            </a:r>
          </a:p>
          <a:p>
            <a:pPr marL="2057400" lvl="4" indent="-228600" eaLnBrk="1" hangingPunct="1">
              <a:lnSpc>
                <a:spcPct val="90000"/>
              </a:lnSpc>
              <a:spcBef>
                <a:spcPct val="0"/>
              </a:spcBef>
            </a:pPr>
            <a:endParaRPr lang="en-US" altLang="en-US" b="1"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p:txBody>
          <a:bodyPr/>
          <a:lstStyle/>
          <a:p>
            <a:pPr>
              <a:defRPr/>
            </a:pPr>
            <a:r>
              <a:rPr lang="en-US" dirty="0" smtClean="0">
                <a:solidFill>
                  <a:schemeClr val="accent3">
                    <a:lumMod val="75000"/>
                  </a:schemeClr>
                </a:solidFill>
              </a:rPr>
              <a:t>Involve child from beginning to end</a:t>
            </a:r>
          </a:p>
          <a:p>
            <a:pPr>
              <a:defRPr/>
            </a:pPr>
            <a:r>
              <a:rPr lang="en-US" dirty="0" smtClean="0">
                <a:solidFill>
                  <a:schemeClr val="accent3">
                    <a:lumMod val="75000"/>
                  </a:schemeClr>
                </a:solidFill>
              </a:rPr>
              <a:t>Need to provide child with repeated involvement and experiences</a:t>
            </a:r>
          </a:p>
          <a:p>
            <a:pPr>
              <a:defRPr/>
            </a:pPr>
            <a:r>
              <a:rPr lang="en-US" dirty="0" smtClean="0"/>
              <a:t>Use </a:t>
            </a:r>
            <a:r>
              <a:rPr lang="en-US" i="1" dirty="0" smtClean="0"/>
              <a:t>hand under hand </a:t>
            </a:r>
            <a:r>
              <a:rPr lang="en-US" dirty="0" smtClean="0"/>
              <a:t>techniques, especially when introducing new activities</a:t>
            </a:r>
          </a:p>
          <a:p>
            <a:pPr>
              <a:defRPr/>
            </a:pPr>
            <a:endParaRPr lang="en-US" dirty="0"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B654E3D8-A59B-4C43-9DF0-5E107C04B968}" type="slidenum">
              <a:rPr lang="en-US" altLang="en-US" sz="1200" smtClean="0"/>
              <a:pPr/>
              <a:t>59</a:t>
            </a:fld>
            <a:endParaRPr lang="en-US" alt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r>
              <a:rPr lang="en-US" altLang="en-US" smtClean="0">
                <a:latin typeface="Arial" pitchFamily="34" charset="0"/>
              </a:rPr>
              <a:t>Use different ones than in motor skills</a:t>
            </a:r>
          </a:p>
          <a:p>
            <a:pPr>
              <a:buFont typeface="Wingdings" pitchFamily="2" charset="2"/>
              <a:buNone/>
            </a:pPr>
            <a:r>
              <a:rPr lang="en-US" altLang="en-US" smtClean="0">
                <a:latin typeface="Arial" pitchFamily="34" charset="0"/>
              </a:rPr>
              <a:t>UseSpaces for Active Learning</a:t>
            </a:r>
          </a:p>
          <a:p>
            <a:pPr>
              <a:buFont typeface="Wingdings" pitchFamily="2" charset="2"/>
              <a:buNone/>
            </a:pPr>
            <a:r>
              <a:rPr lang="en-US" altLang="en-US" smtClean="0">
                <a:latin typeface="Arial" pitchFamily="34" charset="0"/>
                <a:hlinkClick r:id="rId3"/>
              </a:rPr>
              <a:t>http://www.wsdsonline.org/deafblind/space/index.html</a:t>
            </a:r>
            <a:endParaRPr lang="en-US" altLang="en-US" smtClean="0">
              <a:latin typeface="Arial" pitchFamily="34" charset="0"/>
            </a:endParaRPr>
          </a:p>
          <a:p>
            <a:pPr>
              <a:buFont typeface="Wingdings" pitchFamily="2" charset="2"/>
              <a:buNone/>
            </a:pPr>
            <a:endParaRPr lang="en-US" altLang="en-US" smtClean="0">
              <a:latin typeface="Arial" pitchFamily="34" charset="0"/>
            </a:endParaRPr>
          </a:p>
          <a:p>
            <a:pPr>
              <a:buFont typeface="Wingdings" pitchFamily="2" charset="2"/>
              <a:buNone/>
            </a:pPr>
            <a:r>
              <a:rPr lang="en-US" altLang="en-US" smtClean="0">
                <a:latin typeface="Arial" pitchFamily="34" charset="0"/>
              </a:rPr>
              <a:t>Resonance Board </a:t>
            </a:r>
          </a:p>
          <a:p>
            <a:pPr>
              <a:buFont typeface="Wingdings" pitchFamily="2" charset="2"/>
              <a:buNone/>
            </a:pPr>
            <a:r>
              <a:rPr lang="en-US" altLang="en-US" smtClean="0">
                <a:latin typeface="Arial" pitchFamily="34" charset="0"/>
              </a:rPr>
              <a:t>Allows child to receive additional sensory input as child feels vibrations associated with movement</a:t>
            </a:r>
          </a:p>
          <a:p>
            <a:r>
              <a:rPr lang="en-US" altLang="en-US" sz="1200" smtClean="0">
                <a:latin typeface="Arial" pitchFamily="34" charset="0"/>
                <a:hlinkClick r:id="rId4"/>
              </a:rPr>
              <a:t>http://www.wsdsonline.org/deafblind/resonance/res-overview.html</a:t>
            </a:r>
            <a:r>
              <a:rPr lang="en-US" altLang="en-US" sz="1200" smtClean="0">
                <a:latin typeface="Arial" pitchFamily="34" charset="0"/>
              </a:rPr>
              <a:t> </a:t>
            </a:r>
          </a:p>
          <a:p>
            <a:endParaRPr lang="en-US"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342A59F6-A4D3-40E4-BADD-FEC95F1E3210}" type="slidenum">
              <a:rPr lang="en-US" altLang="en-US" sz="1200" smtClean="0"/>
              <a:pPr/>
              <a:t>60</a:t>
            </a:fld>
            <a:endParaRPr lang="en-US" alt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Examples: </a:t>
            </a:r>
          </a:p>
          <a:p>
            <a:pPr eaLnBrk="1" fontAlgn="auto" hangingPunct="1">
              <a:spcBef>
                <a:spcPts val="0"/>
              </a:spcBef>
              <a:spcAft>
                <a:spcPts val="0"/>
              </a:spcAft>
              <a:defRPr/>
            </a:pPr>
            <a:r>
              <a:rPr lang="en-US" dirty="0" smtClean="0"/>
              <a:t>Learning to print by tracing letters that are solid to begin with and fade to dotted lines</a:t>
            </a:r>
          </a:p>
          <a:p>
            <a:pPr eaLnBrk="1" fontAlgn="auto" hangingPunct="1">
              <a:spcBef>
                <a:spcPts val="0"/>
              </a:spcBef>
              <a:spcAft>
                <a:spcPts val="0"/>
              </a:spcAft>
              <a:defRPr/>
            </a:pPr>
            <a:r>
              <a:rPr lang="en-US" dirty="0" smtClean="0"/>
              <a:t>Physical prompt of guiding a child’s hand:</a:t>
            </a:r>
          </a:p>
          <a:p>
            <a:pPr marL="228600" indent="-228600" eaLnBrk="1" fontAlgn="auto" hangingPunct="1">
              <a:spcBef>
                <a:spcPts val="0"/>
              </a:spcBef>
              <a:spcAft>
                <a:spcPts val="0"/>
              </a:spcAft>
              <a:buFont typeface="+mj-lt"/>
              <a:buAutoNum type="arabicPeriod"/>
              <a:defRPr/>
            </a:pPr>
            <a:r>
              <a:rPr lang="en-US" dirty="0" smtClean="0"/>
              <a:t>Support wrist</a:t>
            </a:r>
          </a:p>
          <a:p>
            <a:pPr marL="228600" indent="-228600" eaLnBrk="1" fontAlgn="auto" hangingPunct="1">
              <a:spcBef>
                <a:spcPts val="0"/>
              </a:spcBef>
              <a:spcAft>
                <a:spcPts val="0"/>
              </a:spcAft>
              <a:buFont typeface="+mj-lt"/>
              <a:buAutoNum type="arabicPeriod"/>
              <a:defRPr/>
            </a:pPr>
            <a:r>
              <a:rPr lang="en-US" dirty="0" smtClean="0"/>
              <a:t>Touch hand lightly</a:t>
            </a:r>
          </a:p>
          <a:p>
            <a:pPr marL="228600" indent="-228600" eaLnBrk="1" fontAlgn="auto" hangingPunct="1">
              <a:spcBef>
                <a:spcPts val="0"/>
              </a:spcBef>
              <a:spcAft>
                <a:spcPts val="0"/>
              </a:spcAft>
              <a:buFont typeface="+mj-lt"/>
              <a:buAutoNum type="arabicPeriod"/>
              <a:defRPr/>
            </a:pPr>
            <a:r>
              <a:rPr lang="en-US" dirty="0" smtClean="0"/>
              <a:t>Touch forearm or elbow</a:t>
            </a:r>
          </a:p>
          <a:p>
            <a:pPr marL="228600" indent="-228600" eaLnBrk="1" fontAlgn="auto" hangingPunct="1">
              <a:spcBef>
                <a:spcPts val="0"/>
              </a:spcBef>
              <a:spcAft>
                <a:spcPts val="0"/>
              </a:spcAft>
              <a:buFont typeface="+mj-lt"/>
              <a:buAutoNum type="arabicPeriod"/>
              <a:defRPr/>
            </a:pPr>
            <a:r>
              <a:rPr lang="en-US" dirty="0" smtClean="0"/>
              <a:t>Withdraw physical contact all together</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9A4BF60-2F6C-48A3-A065-C95DD48792CC}" type="slidenum">
              <a:rPr lang="en-US" altLang="en-US" sz="1200" smtClean="0">
                <a:latin typeface="Arial" pitchFamily="34" charset="0"/>
                <a:cs typeface="Arial" pitchFamily="34" charset="0"/>
              </a:rPr>
              <a:pPr/>
              <a:t>65</a:t>
            </a:fld>
            <a:endParaRPr lang="en-US" altLang="en-US" sz="1200"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AA5B8D33-BAE6-4CF6-A7D0-60DD69E1020B}" type="slidenum">
              <a:rPr lang="en-US" altLang="en-US" sz="1200" smtClean="0">
                <a:latin typeface="Arial" pitchFamily="34" charset="0"/>
              </a:rPr>
              <a:pPr/>
              <a:t>67</a:t>
            </a:fld>
            <a:endParaRPr lang="en-US" altLang="en-US" sz="1200" smtClean="0">
              <a:latin typeface="Arial"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itchFamily="34" charset="0"/>
              </a:rPr>
              <a:t>Concepts are the ideas that give meaning to our world.</a:t>
            </a:r>
          </a:p>
          <a:p>
            <a:pPr eaLnBrk="1" hangingPunct="1">
              <a:spcBef>
                <a:spcPct val="0"/>
              </a:spcBef>
            </a:pPr>
            <a:r>
              <a:rPr lang="en-US" altLang="en-US" smtClean="0">
                <a:latin typeface="Arial" pitchFamily="34" charset="0"/>
              </a:rPr>
              <a:t>We develop concepts based upon our particular experiences.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smtClean="0"/>
              <a:t>Since concept development is one of the most critical areas related to learning for children with deaf-blindness we will begin there. </a:t>
            </a:r>
          </a:p>
          <a:p>
            <a:pPr>
              <a:defRPr/>
            </a:pPr>
            <a:endParaRPr lang="en-US" b="1" dirty="0" smtClean="0"/>
          </a:p>
          <a:p>
            <a:pPr>
              <a:defRPr/>
            </a:pPr>
            <a:endParaRPr lang="en-US" b="1" dirty="0" smtClean="0"/>
          </a:p>
          <a:p>
            <a:pPr>
              <a:defRPr/>
            </a:pPr>
            <a:endParaRPr lang="en-US" b="1" dirty="0" smtClean="0"/>
          </a:p>
          <a:p>
            <a:pPr>
              <a:defRPr/>
            </a:pPr>
            <a:endParaRPr lang="en-US" dirty="0" smtClean="0"/>
          </a:p>
          <a:p>
            <a:pPr>
              <a:defRPr/>
            </a:pPr>
            <a:endParaRPr lang="en-US" b="1" dirty="0"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68F5F87E-2DC4-4975-8643-C58F93349476}" type="slidenum">
              <a:rPr lang="en-US" altLang="en-US" sz="1200" smtClean="0"/>
              <a:pPr/>
              <a:t>68</a:t>
            </a:fld>
            <a:endParaRPr lang="en-US" alt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smtClean="0"/>
              <a:t>This slide lists the three categories of concepts and describes each. </a:t>
            </a:r>
          </a:p>
          <a:p>
            <a:pPr>
              <a:defRPr/>
            </a:pPr>
            <a:endParaRPr lang="en-US" dirty="0" smtClean="0"/>
          </a:p>
          <a:p>
            <a:pPr>
              <a:defRPr/>
            </a:pPr>
            <a:endParaRPr lang="en-US" dirty="0" smtClean="0"/>
          </a:p>
          <a:p>
            <a:pPr>
              <a:defRPr/>
            </a:pPr>
            <a:endParaRPr 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10621DC9-94F0-45EE-A8FA-528D04FFC189}" type="slidenum">
              <a:rPr lang="en-US" altLang="en-US" sz="1200" smtClean="0"/>
              <a:pPr/>
              <a:t>69</a:t>
            </a:fld>
            <a:endParaRPr lang="en-US" alt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sz="1200" dirty="0" smtClean="0">
                <a:latin typeface="+mj-lt"/>
              </a:rPr>
              <a:t>Sighted &amp; hearing children receive constant flow of visual and auditory information which facilitates development of concepts. For children with CVHL loss,  flow of information is incomplete. Concepts don’t develop naturally or easily. There are certain areas of concept development that are particularly affected by deafblindness. </a:t>
            </a:r>
          </a:p>
          <a:p>
            <a:pPr marL="228600" indent="-228600">
              <a:buFont typeface="+mj-lt"/>
              <a:buAutoNum type="arabicPeriod"/>
              <a:defRPr/>
            </a:pPr>
            <a:r>
              <a:rPr lang="en-US" sz="1200" b="1" dirty="0" smtClean="0">
                <a:latin typeface="+mj-lt"/>
              </a:rPr>
              <a:t>Objects exist</a:t>
            </a:r>
            <a:r>
              <a:rPr lang="en-US" sz="1200" dirty="0" smtClean="0">
                <a:latin typeface="+mj-lt"/>
              </a:rPr>
              <a:t>: Difficulty learning about existence of objects because cannot see or hear objects clearly; world may be a place of darkness, shadows, silence or muffled sounds; may be difficult to distinguish actual presence of an object or know where one object stops and another begins. </a:t>
            </a:r>
          </a:p>
          <a:p>
            <a:pPr marL="228600" indent="-228600">
              <a:buFont typeface="+mj-lt"/>
              <a:buNone/>
              <a:defRPr/>
            </a:pPr>
            <a:r>
              <a:rPr lang="en-US" sz="1200" dirty="0" smtClean="0">
                <a:latin typeface="+mj-lt"/>
              </a:rPr>
              <a:t>2. </a:t>
            </a:r>
            <a:r>
              <a:rPr lang="en-US" sz="1200" b="1" dirty="0" smtClean="0">
                <a:latin typeface="+mj-lt"/>
              </a:rPr>
              <a:t>Objects have permanence</a:t>
            </a:r>
            <a:r>
              <a:rPr lang="en-US" sz="1200" dirty="0" smtClean="0">
                <a:latin typeface="+mj-lt"/>
              </a:rPr>
              <a:t>: Can’t observe objects/people at a distance and know that things exist beyond their fingertips; For these children there may not be any, or much, of a world beyond what the child can reach out and touch. They are not aware that the toy just played with is still part of their world once it’s placed back on the toy shelf – or that a family member is still in the room with them once that family member has gone to the other side of the room to sit down. </a:t>
            </a:r>
          </a:p>
          <a:p>
            <a:pPr marL="228600" indent="-228600">
              <a:buFont typeface="+mj-lt"/>
              <a:buNone/>
              <a:defRPr/>
            </a:pPr>
            <a:r>
              <a:rPr lang="en-US" sz="1200" dirty="0" smtClean="0">
                <a:latin typeface="+mj-lt"/>
              </a:rPr>
              <a:t>3. </a:t>
            </a:r>
            <a:r>
              <a:rPr lang="en-US" sz="1200" b="1" dirty="0" smtClean="0">
                <a:latin typeface="+mj-lt"/>
              </a:rPr>
              <a:t>Objects differ</a:t>
            </a:r>
            <a:r>
              <a:rPr lang="en-US" sz="1200" dirty="0" smtClean="0">
                <a:latin typeface="+mj-lt"/>
              </a:rPr>
              <a:t>: Won’t know one object is different form another unless can touch and explore them</a:t>
            </a:r>
          </a:p>
          <a:p>
            <a:pPr marL="514350" indent="-514350">
              <a:buFont typeface="+mj-lt"/>
              <a:buNone/>
              <a:defRPr/>
            </a:pPr>
            <a:r>
              <a:rPr lang="en-US" sz="1200" dirty="0" smtClean="0">
                <a:latin typeface="+mj-lt"/>
              </a:rPr>
              <a:t>When vision is absent or limited details are missed. Items near may look similar to items further away making it difficult to distinguish size differences.</a:t>
            </a:r>
          </a:p>
          <a:p>
            <a:pPr marL="514350" indent="-514350">
              <a:buFont typeface="+mj-lt"/>
              <a:buNone/>
              <a:defRPr/>
            </a:pPr>
            <a:r>
              <a:rPr lang="en-US" sz="1200" dirty="0" smtClean="0">
                <a:latin typeface="+mj-lt"/>
              </a:rPr>
              <a:t>4. </a:t>
            </a:r>
            <a:r>
              <a:rPr lang="en-US" sz="1200" b="1" dirty="0" smtClean="0">
                <a:latin typeface="+mj-lt"/>
              </a:rPr>
              <a:t>Objects have names or labels</a:t>
            </a:r>
            <a:r>
              <a:rPr lang="en-US" sz="1200" dirty="0" smtClean="0">
                <a:latin typeface="+mj-lt"/>
              </a:rPr>
              <a:t>: Need to use touch to support language learning; isn’t enough just to say or sign name or description of an object. If </a:t>
            </a:r>
          </a:p>
          <a:p>
            <a:pPr marL="514350" indent="-514350">
              <a:buFont typeface="+mj-lt"/>
              <a:buNone/>
              <a:defRPr/>
            </a:pPr>
            <a:r>
              <a:rPr lang="en-US" sz="1200" dirty="0" smtClean="0">
                <a:latin typeface="+mj-lt"/>
              </a:rPr>
              <a:t>child can’t touch and feel it there is no way to connect the word to the object.</a:t>
            </a:r>
          </a:p>
          <a:p>
            <a:pPr marL="514350" indent="-514350">
              <a:buFont typeface="+mj-lt"/>
              <a:buNone/>
              <a:defRPr/>
            </a:pPr>
            <a:r>
              <a:rPr lang="en-US" sz="1200" dirty="0" smtClean="0">
                <a:latin typeface="+mj-lt"/>
              </a:rPr>
              <a:t>5. </a:t>
            </a:r>
            <a:r>
              <a:rPr lang="en-US" sz="1200" b="1" dirty="0" smtClean="0">
                <a:latin typeface="+mj-lt"/>
              </a:rPr>
              <a:t>Objects have characteristics</a:t>
            </a:r>
            <a:r>
              <a:rPr lang="en-US" sz="1200" dirty="0" smtClean="0">
                <a:latin typeface="+mj-lt"/>
              </a:rPr>
              <a:t>: Difficulty identifying characteristics of objects because of lack of access to information about those objects. Even </a:t>
            </a:r>
          </a:p>
          <a:p>
            <a:pPr marL="514350" indent="-514350">
              <a:buFont typeface="+mj-lt"/>
              <a:buNone/>
              <a:defRPr/>
            </a:pPr>
            <a:r>
              <a:rPr lang="en-US" sz="1200" dirty="0" smtClean="0">
                <a:latin typeface="+mj-lt"/>
              </a:rPr>
              <a:t>without vision or hearing loss a child needs repeated experience over time with various kinds of objects to learn about characteristics such as size, weight, </a:t>
            </a:r>
          </a:p>
          <a:p>
            <a:pPr marL="514350" indent="-514350">
              <a:buFont typeface="+mj-lt"/>
              <a:buNone/>
              <a:defRPr/>
            </a:pPr>
            <a:r>
              <a:rPr lang="en-US" sz="1200" dirty="0" smtClean="0">
                <a:latin typeface="+mj-lt"/>
              </a:rPr>
              <a:t>temperature and texture. These children need much, much more. </a:t>
            </a:r>
          </a:p>
          <a:p>
            <a:pPr marL="514350" indent="-514350">
              <a:buFont typeface="+mj-lt"/>
              <a:buNone/>
              <a:defRPr/>
            </a:pPr>
            <a:r>
              <a:rPr lang="en-US" sz="1200" dirty="0" smtClean="0">
                <a:latin typeface="+mj-lt"/>
              </a:rPr>
              <a:t>6. </a:t>
            </a:r>
            <a:r>
              <a:rPr lang="en-US" sz="1200" b="1" dirty="0" smtClean="0">
                <a:latin typeface="+mj-lt"/>
              </a:rPr>
              <a:t>Objects have functions or use</a:t>
            </a:r>
            <a:r>
              <a:rPr lang="en-US" sz="1200" dirty="0" smtClean="0">
                <a:latin typeface="+mj-lt"/>
              </a:rPr>
              <a:t>: Can’t observe how objects are used, or hear the sounds associated with functions of objects; difficult to integrate </a:t>
            </a:r>
          </a:p>
          <a:p>
            <a:pPr marL="514350" indent="-514350">
              <a:buFont typeface="+mj-lt"/>
              <a:buNone/>
              <a:defRPr/>
            </a:pPr>
            <a:r>
              <a:rPr lang="en-US" sz="1200" dirty="0" smtClean="0">
                <a:latin typeface="+mj-lt"/>
              </a:rPr>
              <a:t>experiences and make connections; important to adopt a “hands-on” learning approach so that children can be involved from beginning to end in </a:t>
            </a:r>
          </a:p>
          <a:p>
            <a:pPr marL="514350" indent="-514350">
              <a:buFont typeface="+mj-lt"/>
              <a:buNone/>
              <a:defRPr/>
            </a:pPr>
            <a:r>
              <a:rPr lang="en-US" sz="1200" dirty="0" smtClean="0">
                <a:latin typeface="+mj-lt"/>
              </a:rPr>
              <a:t>everyday activities. </a:t>
            </a:r>
          </a:p>
          <a:p>
            <a:pPr>
              <a:defRPr/>
            </a:pPr>
            <a:r>
              <a:rPr lang="en-US" sz="1200" dirty="0" smtClean="0">
                <a:latin typeface="+mj-lt"/>
              </a:rPr>
              <a:t>All but last one are concrete (and none are abstract) – so you see why working on concept development is key for these children </a:t>
            </a:r>
            <a:endParaRPr lang="en-US" sz="1200" dirty="0">
              <a:latin typeface="+mj-lt"/>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DB4E400C-CFA1-4D7F-8994-592D22C09E22}" type="slidenum">
              <a:rPr lang="en-US" altLang="en-US" sz="1200" smtClean="0"/>
              <a:pPr/>
              <a:t>70</a:t>
            </a:fld>
            <a:endParaRPr lang="en-US" alt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i="1" smtClean="0">
              <a:latin typeface="Arial" pitchFamily="34" charset="0"/>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553CA52A-D9FD-4F99-9E99-C9F65B717F8E}" type="slidenum">
              <a:rPr lang="en-US" altLang="en-US" sz="1200" smtClean="0"/>
              <a:pPr/>
              <a:t>71</a:t>
            </a:fld>
            <a:endParaRPr lang="en-US" alt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57A2381B-DA0D-4775-8A1D-758D1B55A3BA}" type="slidenum">
              <a:rPr lang="en-US" altLang="en-US" sz="1200" smtClean="0">
                <a:solidFill>
                  <a:srgbClr val="000000"/>
                </a:solidFill>
              </a:rPr>
              <a:pPr/>
              <a:t>73</a:t>
            </a:fld>
            <a:endParaRPr lang="en-US" altLang="en-US" sz="1200" smtClean="0">
              <a:solidFill>
                <a:srgbClr val="000000"/>
              </a:solidFill>
            </a:endParaRPr>
          </a:p>
        </p:txBody>
      </p:sp>
      <p:sp>
        <p:nvSpPr>
          <p:cNvPr id="144387"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pPr eaLnBrk="1" fontAlgn="auto" hangingPunct="1">
              <a:spcBef>
                <a:spcPts val="0"/>
              </a:spcBef>
              <a:spcAft>
                <a:spcPts val="0"/>
              </a:spcAft>
              <a:defRPr/>
            </a:pPr>
            <a:endParaRPr lang="en-US" dirty="0" smtClean="0"/>
          </a:p>
          <a:p>
            <a:pPr marL="228553" indent="-228553" eaLnBrk="1" fontAlgn="auto" hangingPunct="1">
              <a:spcBef>
                <a:spcPts val="0"/>
              </a:spcBef>
              <a:spcAft>
                <a:spcPts val="0"/>
              </a:spcAft>
              <a:buFontTx/>
              <a:buAutoNum type="arabicPeriod"/>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1E5ECB3B-7222-42C5-ADDB-A7F5C35CE665}" type="slidenum">
              <a:rPr lang="en-US" altLang="en-US" sz="1200" smtClean="0"/>
              <a:pPr/>
              <a:t>74</a:t>
            </a:fld>
            <a:endParaRPr lang="en-US" altLang="en-US" sz="120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spcBef>
                <a:spcPct val="0"/>
              </a:spcBef>
            </a:pPr>
            <a:endParaRPr lang="en-US" altLang="en-US" b="1"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D31BB270-E17B-4489-8316-68C669BB3B1D}" type="slidenum">
              <a:rPr lang="en-US" altLang="en-US" sz="1200" smtClean="0"/>
              <a:pPr/>
              <a:t>14</a:t>
            </a:fld>
            <a:endParaRPr lang="en-US" altLang="en-US"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spcBef>
                <a:spcPct val="0"/>
              </a:spcBef>
            </a:pPr>
            <a:endParaRPr lang="en-US" alt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7F153F51-BB1C-49AF-9FE6-C37F6024528B}" type="slidenum">
              <a:rPr lang="en-US" altLang="en-US" sz="1200" smtClean="0"/>
              <a:pPr/>
              <a:t>75</a:t>
            </a:fld>
            <a:endParaRPr lang="en-US" altLang="en-US" sz="1200" smtClean="0"/>
          </a:p>
        </p:txBody>
      </p:sp>
      <p:sp>
        <p:nvSpPr>
          <p:cNvPr id="146435"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685800" y="4343400"/>
            <a:ext cx="5486400" cy="4651375"/>
          </a:xfrm>
          <a:ln/>
        </p:spPr>
        <p:txBody>
          <a:bodyPr/>
          <a:lstStyle/>
          <a:p>
            <a:pPr marL="228600" indent="-228600" eaLnBrk="1" hangingPunct="1">
              <a:lnSpc>
                <a:spcPct val="90000"/>
              </a:lnSpc>
              <a:spcBef>
                <a:spcPct val="0"/>
              </a:spcBef>
              <a:defRPr/>
            </a:pPr>
            <a:r>
              <a:rPr lang="en-US" dirty="0" smtClean="0"/>
              <a:t>Do things the child enjoys </a:t>
            </a:r>
          </a:p>
          <a:p>
            <a:pPr marL="228600" indent="-228600" eaLnBrk="1" hangingPunct="1">
              <a:lnSpc>
                <a:spcPct val="90000"/>
              </a:lnSpc>
              <a:spcBef>
                <a:spcPct val="0"/>
              </a:spcBef>
              <a:defRPr/>
            </a:pPr>
            <a:r>
              <a:rPr lang="en-US" dirty="0" smtClean="0"/>
              <a:t>Complete or partial</a:t>
            </a:r>
          </a:p>
          <a:p>
            <a:pPr marL="228600" indent="-228600" eaLnBrk="1" hangingPunct="1">
              <a:lnSpc>
                <a:spcPct val="90000"/>
              </a:lnSpc>
              <a:spcBef>
                <a:spcPct val="0"/>
              </a:spcBef>
              <a:defRPr/>
            </a:pPr>
            <a:r>
              <a:rPr lang="en-US" dirty="0" smtClean="0"/>
              <a:t>Assistive technology</a:t>
            </a:r>
          </a:p>
          <a:p>
            <a:pPr>
              <a:defRPr/>
            </a:pPr>
            <a:r>
              <a:rPr lang="en-US" dirty="0" smtClean="0"/>
              <a:t>All potential communication partners should have a unique personal cue to identify themselves to the student</a:t>
            </a:r>
          </a:p>
          <a:p>
            <a:pPr>
              <a:defRPr/>
            </a:pPr>
            <a:r>
              <a:rPr lang="en-US" dirty="0" smtClean="0"/>
              <a:t>This should be used each time when greeting student and leaving student </a:t>
            </a:r>
          </a:p>
          <a:p>
            <a:pPr marL="228600" indent="-228600" eaLnBrk="1" hangingPunct="1">
              <a:lnSpc>
                <a:spcPct val="90000"/>
              </a:lnSpc>
              <a:spcBef>
                <a:spcPct val="0"/>
              </a:spcBef>
              <a:defRPr/>
            </a:pPr>
            <a:endParaRPr lang="en-US" dirty="0" smtClean="0"/>
          </a:p>
          <a:p>
            <a:pPr marL="228600" indent="-228600" eaLnBrk="1" hangingPunct="1">
              <a:lnSpc>
                <a:spcPct val="90000"/>
              </a:lnSpc>
              <a:spcBef>
                <a:spcPct val="0"/>
              </a:spcBef>
              <a:defRPr/>
            </a:pPr>
            <a:r>
              <a:rPr lang="en-US" dirty="0" err="1" smtClean="0"/>
              <a:t>Mikayla</a:t>
            </a:r>
            <a:r>
              <a:rPr lang="en-US" dirty="0" smtClean="0"/>
              <a:t> book</a:t>
            </a:r>
          </a:p>
          <a:p>
            <a:pPr marL="228600" indent="-228600" eaLnBrk="1" hangingPunct="1">
              <a:lnSpc>
                <a:spcPct val="90000"/>
              </a:lnSpc>
              <a:spcBef>
                <a:spcPct val="0"/>
              </a:spcBef>
              <a:defRPr/>
            </a:pPr>
            <a:endParaRPr lang="en-US" b="1" dirty="0" smtClean="0"/>
          </a:p>
          <a:p>
            <a:pPr marL="228600" indent="-228600" eaLnBrk="1" hangingPunct="1">
              <a:lnSpc>
                <a:spcPct val="90000"/>
              </a:lnSpc>
              <a:spcBef>
                <a:spcPct val="0"/>
              </a:spcBef>
              <a:defRPr/>
            </a:pPr>
            <a:endParaRPr lang="en-US"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Also talk about greeting rituals </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69862EEA-3BDC-4765-993F-369BD5784B55}" type="slidenum">
              <a:rPr lang="en-US" altLang="en-US" sz="1200" smtClean="0"/>
              <a:pPr/>
              <a:t>76</a:t>
            </a:fld>
            <a:endParaRPr lang="en-US" alt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Greeting ritual – cue, game, touch – teach child to use it in community, with siblings, friends, less familiar adults </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3F82475E-64E3-4264-93B3-566F61F786B9}" type="slidenum">
              <a:rPr lang="en-US" altLang="en-US" sz="1200" smtClean="0"/>
              <a:pPr/>
              <a:t>77</a:t>
            </a:fld>
            <a:endParaRPr lang="en-US" alt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A114C263-C076-492B-A753-EE5E97E12D88}" type="slidenum">
              <a:rPr lang="en-US" altLang="en-US" sz="1200" smtClean="0">
                <a:solidFill>
                  <a:srgbClr val="000000"/>
                </a:solidFill>
              </a:rPr>
              <a:pPr/>
              <a:t>78</a:t>
            </a:fld>
            <a:endParaRPr lang="en-US" altLang="en-US" sz="1200" smtClean="0">
              <a:solidFill>
                <a:srgbClr val="000000"/>
              </a:solidFill>
            </a:endParaRPr>
          </a:p>
        </p:txBody>
      </p:sp>
      <p:sp>
        <p:nvSpPr>
          <p:cNvPr id="149507"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pPr eaLnBrk="1" fontAlgn="auto" hangingPunct="1">
              <a:spcBef>
                <a:spcPts val="0"/>
              </a:spcBef>
              <a:spcAft>
                <a:spcPts val="0"/>
              </a:spcAft>
              <a:defRPr/>
            </a:pPr>
            <a:r>
              <a:rPr lang="en-US" dirty="0" smtClean="0"/>
              <a:t>Familiar with this </a:t>
            </a:r>
          </a:p>
          <a:p>
            <a:pPr eaLnBrk="1" fontAlgn="auto" hangingPunct="1">
              <a:spcBef>
                <a:spcPts val="0"/>
              </a:spcBef>
              <a:spcAft>
                <a:spcPts val="0"/>
              </a:spcAft>
              <a:defRPr/>
            </a:pPr>
            <a:r>
              <a:rPr lang="en-US" dirty="0" smtClean="0"/>
              <a:t>Will look at each domain, impact of multiple disabilities, vision/hearing loss, provide strategies to enhance learning in that domain</a:t>
            </a:r>
          </a:p>
          <a:p>
            <a:pPr eaLnBrk="1" fontAlgn="auto" hangingPunct="1">
              <a:spcBef>
                <a:spcPts val="0"/>
              </a:spcBef>
              <a:spcAft>
                <a:spcPts val="0"/>
              </a:spcAft>
              <a:defRPr/>
            </a:pPr>
            <a:r>
              <a:rPr lang="en-US" dirty="0" smtClean="0"/>
              <a:t>AEPS provides team with vehicle for identifying not just what child can/cannot do, but conditions under which the child can/cannot do those things; that’s important for the children we’re talking about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marL="228553" indent="-228553" eaLnBrk="1" fontAlgn="auto" hangingPunct="1">
              <a:spcBef>
                <a:spcPts val="0"/>
              </a:spcBef>
              <a:spcAft>
                <a:spcPts val="0"/>
              </a:spcAft>
              <a:buFontTx/>
              <a:buAutoNum type="arabicPeriod"/>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2F38A66-B0E7-401B-A92D-6A96461683AD}" type="slidenum">
              <a:rPr lang="en-US" altLang="en-US" sz="1200" smtClean="0"/>
              <a:pPr/>
              <a:t>79</a:t>
            </a:fld>
            <a:endParaRPr lang="en-US" altLang="en-US" sz="120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57400" lvl="4" indent="-228600" eaLnBrk="1" hangingPunct="1">
              <a:lnSpc>
                <a:spcPct val="90000"/>
              </a:lnSpc>
              <a:spcBef>
                <a:spcPct val="0"/>
              </a:spcBef>
            </a:pPr>
            <a:endParaRPr lang="en-US" altLang="en-US" b="1"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FD89A22F-BE3D-4D19-BA53-EEB9A2B7C49A}" type="slidenum">
              <a:rPr lang="en-US" altLang="en-US" sz="1200" smtClean="0"/>
              <a:pPr/>
              <a:t>80</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685800" y="4343400"/>
            <a:ext cx="5486400" cy="4651375"/>
          </a:xfrm>
          <a:ln/>
        </p:spPr>
        <p:txBody>
          <a:bodyPr/>
          <a:lstStyle/>
          <a:p>
            <a:pPr marL="228600" indent="-228600" eaLnBrk="1" hangingPunct="1">
              <a:lnSpc>
                <a:spcPct val="90000"/>
              </a:lnSpc>
              <a:spcBef>
                <a:spcPct val="0"/>
              </a:spcBef>
              <a:defRPr/>
            </a:pPr>
            <a:r>
              <a:rPr lang="en-US" dirty="0" smtClean="0"/>
              <a:t>Do things the child enjoys </a:t>
            </a:r>
          </a:p>
          <a:p>
            <a:pPr marL="228600" indent="-228600" eaLnBrk="1" hangingPunct="1">
              <a:lnSpc>
                <a:spcPct val="90000"/>
              </a:lnSpc>
              <a:spcBef>
                <a:spcPct val="0"/>
              </a:spcBef>
              <a:defRPr/>
            </a:pPr>
            <a:r>
              <a:rPr lang="en-US" dirty="0" smtClean="0"/>
              <a:t>Complete or partial</a:t>
            </a:r>
          </a:p>
          <a:p>
            <a:pPr marL="228600" indent="-228600" eaLnBrk="1" hangingPunct="1">
              <a:lnSpc>
                <a:spcPct val="90000"/>
              </a:lnSpc>
              <a:spcBef>
                <a:spcPct val="0"/>
              </a:spcBef>
              <a:defRPr/>
            </a:pPr>
            <a:r>
              <a:rPr lang="en-US" dirty="0" smtClean="0"/>
              <a:t>Assistive technology</a:t>
            </a:r>
          </a:p>
          <a:p>
            <a:pPr>
              <a:defRPr/>
            </a:pPr>
            <a:r>
              <a:rPr lang="en-US" dirty="0" smtClean="0"/>
              <a:t>All potential communication partners should have a unique personal cue to identify themselves to the student</a:t>
            </a:r>
          </a:p>
          <a:p>
            <a:pPr>
              <a:defRPr/>
            </a:pPr>
            <a:r>
              <a:rPr lang="en-US" dirty="0" smtClean="0"/>
              <a:t>This should be used each time when greeting student and leaving student </a:t>
            </a:r>
          </a:p>
          <a:p>
            <a:pPr marL="228600" indent="-228600" eaLnBrk="1" hangingPunct="1">
              <a:lnSpc>
                <a:spcPct val="90000"/>
              </a:lnSpc>
              <a:spcBef>
                <a:spcPct val="0"/>
              </a:spcBef>
              <a:defRPr/>
            </a:pPr>
            <a:endParaRPr lang="en-US" dirty="0" smtClean="0"/>
          </a:p>
          <a:p>
            <a:pPr marL="228600" indent="-228600" eaLnBrk="1" hangingPunct="1">
              <a:lnSpc>
                <a:spcPct val="90000"/>
              </a:lnSpc>
              <a:spcBef>
                <a:spcPct val="0"/>
              </a:spcBef>
              <a:defRPr/>
            </a:pPr>
            <a:r>
              <a:rPr lang="en-US" dirty="0" err="1" smtClean="0"/>
              <a:t>Mikayla</a:t>
            </a:r>
            <a:r>
              <a:rPr lang="en-US" dirty="0" smtClean="0"/>
              <a:t> book</a:t>
            </a:r>
          </a:p>
          <a:p>
            <a:pPr marL="228600" indent="-228600" eaLnBrk="1" hangingPunct="1">
              <a:lnSpc>
                <a:spcPct val="90000"/>
              </a:lnSpc>
              <a:spcBef>
                <a:spcPct val="0"/>
              </a:spcBef>
              <a:defRPr/>
            </a:pPr>
            <a:endParaRPr lang="en-US" b="1" dirty="0" smtClean="0"/>
          </a:p>
          <a:p>
            <a:pPr marL="228600" indent="-228600" eaLnBrk="1" hangingPunct="1">
              <a:lnSpc>
                <a:spcPct val="90000"/>
              </a:lnSpc>
              <a:spcBef>
                <a:spcPct val="0"/>
              </a:spcBef>
              <a:defRPr/>
            </a:pPr>
            <a:endParaRPr lang="en-US" dirty="0"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Anticipation Calendar</a:t>
            </a:r>
          </a:p>
          <a:p>
            <a:pPr fontAlgn="t"/>
            <a:r>
              <a:rPr lang="en-US" altLang="en-US" smtClean="0">
                <a:latin typeface="Arial" pitchFamily="34" charset="0"/>
              </a:rPr>
              <a:t>An association is built between the activity and a particular object</a:t>
            </a:r>
          </a:p>
          <a:p>
            <a:pPr fontAlgn="t"/>
            <a:r>
              <a:rPr lang="en-US" altLang="en-US" smtClean="0">
                <a:latin typeface="Arial" pitchFamily="34" charset="0"/>
              </a:rPr>
              <a:t>The object is used to represent the entire activity</a:t>
            </a:r>
          </a:p>
          <a:p>
            <a:pPr fontAlgn="t"/>
            <a:r>
              <a:rPr lang="en-US" altLang="en-US" smtClean="0">
                <a:latin typeface="Arial" pitchFamily="34" charset="0"/>
              </a:rPr>
              <a:t>Provides the child and communication partner with a mutually understood topic</a:t>
            </a:r>
          </a:p>
          <a:p>
            <a:pPr fontAlgn="t"/>
            <a:r>
              <a:rPr lang="en-US" altLang="en-US" smtClean="0">
                <a:latin typeface="Arial" pitchFamily="34" charset="0"/>
              </a:rPr>
              <a:t>Introduces the time concepts of past and future</a:t>
            </a:r>
          </a:p>
          <a:p>
            <a:pPr fontAlgn="t"/>
            <a:r>
              <a:rPr lang="en-US" altLang="en-US" smtClean="0">
                <a:latin typeface="Arial" pitchFamily="34" charset="0"/>
              </a:rPr>
              <a:t>Provides a sense of security because the child knows what will happen next</a:t>
            </a:r>
          </a:p>
          <a:p>
            <a:pPr fontAlgn="t"/>
            <a:r>
              <a:rPr lang="en-US" altLang="en-US" smtClean="0">
                <a:latin typeface="Arial" pitchFamily="34" charset="0"/>
              </a:rPr>
              <a:t>Can address unexpected changes in routine</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776D648B-2103-44C8-9892-7BF23EEA9A15}" type="slidenum">
              <a:rPr lang="en-US" altLang="en-US" sz="1200" smtClean="0"/>
              <a:pPr/>
              <a:t>82</a:t>
            </a:fld>
            <a:endParaRPr lang="en-US" alt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7EC6C2FA-6EFE-4518-B35C-711BE6204CF4}" type="slidenum">
              <a:rPr lang="en-US" altLang="en-US" sz="1200" smtClean="0">
                <a:latin typeface="Arial" pitchFamily="34" charset="0"/>
              </a:rPr>
              <a:pPr/>
              <a:t>83</a:t>
            </a:fld>
            <a:endParaRPr lang="en-US" altLang="en-US" sz="1200" smtClean="0">
              <a:latin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itchFamily="34" charset="0"/>
              </a:rPr>
              <a:t>-child seems to anticipate next step in a routine – shows a change in affect</a:t>
            </a:r>
          </a:p>
          <a:p>
            <a:pPr eaLnBrk="1" hangingPunct="1">
              <a:spcBef>
                <a:spcPct val="0"/>
              </a:spcBef>
            </a:pPr>
            <a:r>
              <a:rPr lang="en-US" altLang="en-US" smtClean="0">
                <a:latin typeface="Arial" pitchFamily="34" charset="0"/>
              </a:rPr>
              <a:t>-begin with highly motivating activities to build concept of anticipation – present symbol close to time that activity is occurring and close to activity – gradually increase distance and time </a:t>
            </a:r>
          </a:p>
          <a:p>
            <a:endParaRPr lang="en-US" altLang="en-US" smtClean="0">
              <a:latin typeface="Arial" pitchFamily="34" charset="0"/>
            </a:endParaRPr>
          </a:p>
          <a:p>
            <a:pPr eaLnBrk="1" hangingPunct="1">
              <a:spcBef>
                <a:spcPct val="0"/>
              </a:spcBef>
            </a:pPr>
            <a:endParaRPr lang="en-US" alt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S with limited range of movement – on slant – easily removed – finished box is attached to tray – stable and sturdy</a:t>
            </a:r>
          </a:p>
          <a:p>
            <a:endParaRPr lang="en-US" altLang="en-US" smtClean="0">
              <a:latin typeface="Arial" pitchFamily="34" charset="0"/>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C9E4D4FA-A08D-4F6B-8840-631F40B12F43}" type="slidenum">
              <a:rPr lang="en-US" altLang="en-US" sz="1200" smtClean="0"/>
              <a:pPr/>
              <a:t>86</a:t>
            </a:fld>
            <a:endParaRPr lang="en-US" alt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78AE73B-EA5B-4178-8219-5CD84C9EE915}" type="slidenum">
              <a:rPr lang="en-US" altLang="en-US" sz="1200" smtClean="0">
                <a:latin typeface="Arial" pitchFamily="34" charset="0"/>
              </a:rPr>
              <a:pPr/>
              <a:t>87</a:t>
            </a:fld>
            <a:endParaRPr lang="en-US" altLang="en-US" sz="1200" smtClean="0">
              <a:latin typeface="Arial"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72DD89B8-1517-498D-B635-9BF5796365CB}" type="slidenum">
              <a:rPr lang="en-US" altLang="en-US" sz="1200" smtClean="0"/>
              <a:pPr/>
              <a:t>15</a:t>
            </a:fld>
            <a:endParaRPr lang="en-US" altLang="en-US" sz="12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spcBef>
                <a:spcPct val="0"/>
              </a:spcBef>
            </a:pPr>
            <a:r>
              <a:rPr lang="en-US" altLang="en-US" smtClean="0">
                <a:latin typeface="Arial" pitchFamily="34" charset="0"/>
              </a:rPr>
              <a:t>A cautionary word</a:t>
            </a:r>
          </a:p>
          <a:p>
            <a:pPr marL="228600" indent="-228600" eaLnBrk="1" hangingPunct="1">
              <a:lnSpc>
                <a:spcPct val="90000"/>
              </a:lnSpc>
              <a:spcBef>
                <a:spcPct val="0"/>
              </a:spcBef>
            </a:pPr>
            <a:r>
              <a:rPr lang="en-US" altLang="en-US" smtClean="0">
                <a:latin typeface="Arial" pitchFamily="34" charset="0"/>
              </a:rPr>
              <a:t>Developmental need as children learn to walk, crawl – our kids need it longer</a:t>
            </a:r>
          </a:p>
          <a:p>
            <a:pPr marL="228600" indent="-228600" eaLnBrk="1" hangingPunct="1">
              <a:lnSpc>
                <a:spcPct val="90000"/>
              </a:lnSpc>
              <a:spcBef>
                <a:spcPct val="0"/>
              </a:spcBef>
            </a:pPr>
            <a:endParaRPr lang="en-US" alt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13E2E48-A68D-41C5-9661-7632514F3348}" type="slidenum">
              <a:rPr lang="en-US" altLang="en-US" sz="1200" smtClean="0"/>
              <a:pPr/>
              <a:t>88</a:t>
            </a:fld>
            <a:endParaRPr lang="en-US" altLang="en-US" sz="120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itchFamily="34" charset="0"/>
              </a:rPr>
              <a:t>S with limited range of movement – on slant – easily removed – finished box is attached to tray – stable and sturdy</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3B738AAB-0528-48EC-B946-DCCDB88A84E7}" type="slidenum">
              <a:rPr lang="en-US" altLang="en-US" sz="1200" smtClean="0"/>
              <a:pPr/>
              <a:t>89</a:t>
            </a:fld>
            <a:endParaRPr lang="en-US" altLang="en-US"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itchFamily="34" charset="0"/>
              </a:rPr>
              <a:t>S with limited range of movement – on slant – easily removed – finished box is attached to tray – stable and sturdy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C2B745B4-422D-4808-9AB6-C9DD389A43D2}" type="slidenum">
              <a:rPr lang="en-US" altLang="en-US" sz="1200" smtClean="0">
                <a:latin typeface="Arial" pitchFamily="34" charset="0"/>
              </a:rPr>
              <a:pPr/>
              <a:t>90</a:t>
            </a:fld>
            <a:endParaRPr lang="en-US" altLang="en-US" sz="1200" smtClean="0">
              <a:latin typeface="Arial"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itchFamily="34" charset="0"/>
              </a:rPr>
              <a:t>Book format – using parts of objects – workroom – part of a bin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1F4B7657-DF62-4A06-A9CF-7B378655D720}" type="slidenum">
              <a:rPr lang="en-US" altLang="en-US" sz="1200" smtClean="0">
                <a:latin typeface="Arial" pitchFamily="34" charset="0"/>
              </a:rPr>
              <a:pPr/>
              <a:t>91</a:t>
            </a:fld>
            <a:endParaRPr lang="en-US" altLang="en-US" sz="1200" smtClean="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altLang="en-US" sz="800" b="1" smtClean="0">
                <a:latin typeface="Arial" pitchFamily="34" charset="0"/>
              </a:rPr>
              <a:t>Pretty much the same as for us </a:t>
            </a:r>
          </a:p>
          <a:p>
            <a:pPr eaLnBrk="1" hangingPunct="1">
              <a:lnSpc>
                <a:spcPct val="80000"/>
              </a:lnSpc>
              <a:spcBef>
                <a:spcPct val="0"/>
              </a:spcBef>
            </a:pPr>
            <a:r>
              <a:rPr lang="en-US" altLang="en-US" sz="800" b="1" smtClean="0">
                <a:latin typeface="Arial" pitchFamily="34" charset="0"/>
              </a:rPr>
              <a:t>Why?  </a:t>
            </a:r>
            <a:r>
              <a:rPr lang="en-US" altLang="en-US" sz="800" smtClean="0">
                <a:latin typeface="Arial" pitchFamily="34" charset="0"/>
              </a:rPr>
              <a:t>-used successfully with students who have limited vision and hearing, as well as students with autism and multiple disabilities</a:t>
            </a:r>
          </a:p>
          <a:p>
            <a:pPr eaLnBrk="1" hangingPunct="1">
              <a:lnSpc>
                <a:spcPct val="80000"/>
              </a:lnSpc>
              <a:spcBef>
                <a:spcPct val="0"/>
              </a:spcBef>
            </a:pPr>
            <a:r>
              <a:rPr lang="en-US" altLang="en-US" sz="800" smtClean="0">
                <a:latin typeface="Arial" pitchFamily="34" charset="0"/>
              </a:rPr>
              <a:t>-instructional tool to:</a:t>
            </a:r>
          </a:p>
          <a:p>
            <a:pPr eaLnBrk="1" hangingPunct="1">
              <a:lnSpc>
                <a:spcPct val="80000"/>
              </a:lnSpc>
              <a:spcBef>
                <a:spcPct val="0"/>
              </a:spcBef>
            </a:pPr>
            <a:r>
              <a:rPr lang="en-US" altLang="en-US" sz="800" smtClean="0">
                <a:latin typeface="Arial" pitchFamily="34" charset="0"/>
              </a:rPr>
              <a:t>	- give information to students about daily schedules</a:t>
            </a:r>
          </a:p>
          <a:p>
            <a:pPr eaLnBrk="1" hangingPunct="1">
              <a:lnSpc>
                <a:spcPct val="80000"/>
              </a:lnSpc>
              <a:spcBef>
                <a:spcPct val="0"/>
              </a:spcBef>
            </a:pPr>
            <a:r>
              <a:rPr lang="en-US" altLang="en-US" sz="800" smtClean="0">
                <a:latin typeface="Arial" pitchFamily="34" charset="0"/>
              </a:rPr>
              <a:t>	- to promote representational concept development</a:t>
            </a:r>
          </a:p>
          <a:p>
            <a:pPr eaLnBrk="1" hangingPunct="1">
              <a:lnSpc>
                <a:spcPct val="80000"/>
              </a:lnSpc>
              <a:spcBef>
                <a:spcPct val="0"/>
              </a:spcBef>
            </a:pPr>
            <a:r>
              <a:rPr lang="en-US" altLang="en-US" sz="800" smtClean="0">
                <a:latin typeface="Arial" pitchFamily="34" charset="0"/>
              </a:rPr>
              <a:t>	- to provide a means of making choices about activities and events</a:t>
            </a:r>
          </a:p>
          <a:p>
            <a:pPr eaLnBrk="1" hangingPunct="1">
              <a:lnSpc>
                <a:spcPct val="80000"/>
              </a:lnSpc>
              <a:spcBef>
                <a:spcPct val="0"/>
              </a:spcBef>
            </a:pPr>
            <a:r>
              <a:rPr lang="en-US" altLang="en-US" sz="800" smtClean="0">
                <a:latin typeface="Arial" pitchFamily="34" charset="0"/>
              </a:rPr>
              <a:t>-for DB Ss, world can often seem confusing and inaccessible - auditory and visual information may be limited, distorted, or unavailable - essential that time and events are clearly structured and represented in concrete, understandable ways</a:t>
            </a:r>
          </a:p>
          <a:p>
            <a:pPr eaLnBrk="1" hangingPunct="1">
              <a:lnSpc>
                <a:spcPct val="80000"/>
              </a:lnSpc>
              <a:spcBef>
                <a:spcPct val="0"/>
              </a:spcBef>
            </a:pPr>
            <a:r>
              <a:rPr lang="en-US" altLang="en-US" sz="800" smtClean="0">
                <a:latin typeface="Arial" pitchFamily="34" charset="0"/>
              </a:rPr>
              <a:t>  </a:t>
            </a:r>
          </a:p>
          <a:p>
            <a:pPr eaLnBrk="1" hangingPunct="1">
              <a:lnSpc>
                <a:spcPct val="80000"/>
              </a:lnSpc>
              <a:spcBef>
                <a:spcPct val="0"/>
              </a:spcBef>
            </a:pPr>
            <a:r>
              <a:rPr lang="en-US" altLang="en-US" sz="800" smtClean="0">
                <a:latin typeface="Arial" pitchFamily="34" charset="0"/>
              </a:rPr>
              <a:t>-calendars used by most people to structure their time, plan for the future, and review past events</a:t>
            </a:r>
          </a:p>
          <a:p>
            <a:pPr eaLnBrk="1" hangingPunct="1">
              <a:lnSpc>
                <a:spcPct val="80000"/>
              </a:lnSpc>
              <a:spcBef>
                <a:spcPct val="0"/>
              </a:spcBef>
            </a:pPr>
            <a:r>
              <a:rPr lang="en-US" altLang="en-US" sz="800" smtClean="0">
                <a:latin typeface="Arial" pitchFamily="34" charset="0"/>
              </a:rPr>
              <a:t>-students with sensory impairments, and others with significant disabilities, need to have predictable routines and to be given unambiguous information in order to anticipate events and more fully prepare to participate in them</a:t>
            </a:r>
          </a:p>
          <a:p>
            <a:pPr eaLnBrk="1" hangingPunct="1">
              <a:lnSpc>
                <a:spcPct val="80000"/>
              </a:lnSpc>
              <a:spcBef>
                <a:spcPct val="0"/>
              </a:spcBef>
            </a:pPr>
            <a:endParaRPr lang="en-US" altLang="en-US" sz="800" smtClean="0">
              <a:latin typeface="Arial" pitchFamily="34" charset="0"/>
            </a:endParaRPr>
          </a:p>
          <a:p>
            <a:pPr eaLnBrk="1" hangingPunct="1">
              <a:lnSpc>
                <a:spcPct val="80000"/>
              </a:lnSpc>
              <a:spcBef>
                <a:spcPct val="0"/>
              </a:spcBef>
            </a:pPr>
            <a:r>
              <a:rPr lang="en-US" altLang="en-US" sz="800" smtClean="0">
                <a:latin typeface="Arial" pitchFamily="34" charset="0"/>
              </a:rPr>
              <a:t>-for many individuals for whom speech, visual sign language, and 2-D symbols are not communication options, the use of 3-D objects is a viable means of sharing information</a:t>
            </a:r>
          </a:p>
          <a:p>
            <a:pPr eaLnBrk="1" hangingPunct="1">
              <a:lnSpc>
                <a:spcPct val="80000"/>
              </a:lnSpc>
              <a:spcBef>
                <a:spcPct val="0"/>
              </a:spcBef>
            </a:pPr>
            <a:endParaRPr lang="en-US" altLang="en-US" sz="800" smtClean="0">
              <a:latin typeface="Arial" pitchFamily="34" charset="0"/>
            </a:endParaRPr>
          </a:p>
          <a:p>
            <a:pPr eaLnBrk="1" hangingPunct="1">
              <a:lnSpc>
                <a:spcPct val="80000"/>
              </a:lnSpc>
              <a:spcBef>
                <a:spcPct val="0"/>
              </a:spcBef>
            </a:pPr>
            <a:r>
              <a:rPr lang="en-US" altLang="en-US" sz="800" b="1" smtClean="0">
                <a:latin typeface="Arial" pitchFamily="34" charset="0"/>
              </a:rPr>
              <a:t>Emotional</a:t>
            </a:r>
            <a:r>
              <a:rPr lang="en-US" altLang="en-US" sz="800" smtClean="0">
                <a:latin typeface="Arial" pitchFamily="34" charset="0"/>
              </a:rPr>
              <a:t>:  what is going to happen next? may miss natural cues related to future events</a:t>
            </a:r>
          </a:p>
          <a:p>
            <a:pPr eaLnBrk="1" hangingPunct="1">
              <a:lnSpc>
                <a:spcPct val="80000"/>
              </a:lnSpc>
              <a:spcBef>
                <a:spcPct val="0"/>
              </a:spcBef>
            </a:pPr>
            <a:r>
              <a:rPr lang="en-US" altLang="en-US" sz="800" smtClean="0">
                <a:latin typeface="Arial" pitchFamily="34" charset="0"/>
              </a:rPr>
              <a:t>		gives child things to anticipate</a:t>
            </a:r>
          </a:p>
          <a:p>
            <a:pPr eaLnBrk="1" hangingPunct="1">
              <a:lnSpc>
                <a:spcPct val="80000"/>
              </a:lnSpc>
              <a:spcBef>
                <a:spcPct val="0"/>
              </a:spcBef>
            </a:pPr>
            <a:r>
              <a:rPr lang="en-US" altLang="en-US" sz="800" smtClean="0">
                <a:latin typeface="Arial" pitchFamily="34" charset="0"/>
              </a:rPr>
              <a:t>		way to provide calm transitions</a:t>
            </a:r>
          </a:p>
          <a:p>
            <a:pPr eaLnBrk="1" hangingPunct="1">
              <a:lnSpc>
                <a:spcPct val="80000"/>
              </a:lnSpc>
              <a:spcBef>
                <a:spcPct val="0"/>
              </a:spcBef>
            </a:pPr>
            <a:r>
              <a:rPr lang="en-US" altLang="en-US" sz="800" smtClean="0">
                <a:latin typeface="Arial" pitchFamily="34" charset="0"/>
              </a:rPr>
              <a:t>		alerts child to unexpected changes in routine – can prepare</a:t>
            </a:r>
          </a:p>
          <a:p>
            <a:pPr eaLnBrk="1" hangingPunct="1">
              <a:lnSpc>
                <a:spcPct val="80000"/>
              </a:lnSpc>
              <a:spcBef>
                <a:spcPct val="0"/>
              </a:spcBef>
            </a:pPr>
            <a:r>
              <a:rPr lang="en-US" altLang="en-US" sz="800" smtClean="0">
                <a:latin typeface="Arial" pitchFamily="34" charset="0"/>
              </a:rPr>
              <a:t>		allows participation in decisions about day</a:t>
            </a:r>
            <a:r>
              <a:rPr lang="ja-JP" altLang="en-US" sz="800" smtClean="0">
                <a:latin typeface="Arial" pitchFamily="34" charset="0"/>
              </a:rPr>
              <a:t>’</a:t>
            </a:r>
            <a:r>
              <a:rPr lang="en-US" altLang="ja-JP" sz="800" smtClean="0">
                <a:latin typeface="Arial" pitchFamily="34" charset="0"/>
              </a:rPr>
              <a:t>s events – sense of control</a:t>
            </a:r>
          </a:p>
          <a:p>
            <a:pPr eaLnBrk="1" hangingPunct="1">
              <a:lnSpc>
                <a:spcPct val="80000"/>
              </a:lnSpc>
              <a:spcBef>
                <a:spcPct val="0"/>
              </a:spcBef>
            </a:pPr>
            <a:endParaRPr lang="en-US" altLang="en-US" sz="800" smtClean="0">
              <a:latin typeface="Arial" pitchFamily="34" charset="0"/>
            </a:endParaRPr>
          </a:p>
          <a:p>
            <a:pPr eaLnBrk="1" hangingPunct="1">
              <a:lnSpc>
                <a:spcPct val="80000"/>
              </a:lnSpc>
              <a:spcBef>
                <a:spcPct val="0"/>
              </a:spcBef>
            </a:pPr>
            <a:r>
              <a:rPr lang="en-US" altLang="en-US" sz="800" smtClean="0">
                <a:latin typeface="Arial" pitchFamily="34" charset="0"/>
              </a:rPr>
              <a:t>		eg. People dependent on Palm devices, planners (airports, etc.)</a:t>
            </a:r>
          </a:p>
          <a:p>
            <a:pPr eaLnBrk="1" hangingPunct="1">
              <a:lnSpc>
                <a:spcPct val="80000"/>
              </a:lnSpc>
              <a:spcBef>
                <a:spcPct val="0"/>
              </a:spcBef>
            </a:pPr>
            <a:endParaRPr lang="en-US" altLang="en-US" sz="800" smtClean="0">
              <a:latin typeface="Arial" pitchFamily="34" charset="0"/>
            </a:endParaRPr>
          </a:p>
          <a:p>
            <a:pPr eaLnBrk="1" hangingPunct="1">
              <a:lnSpc>
                <a:spcPct val="80000"/>
              </a:lnSpc>
              <a:spcBef>
                <a:spcPct val="0"/>
              </a:spcBef>
            </a:pPr>
            <a:r>
              <a:rPr lang="en-US" altLang="en-US" sz="800" b="1" smtClean="0">
                <a:latin typeface="Arial" pitchFamily="34" charset="0"/>
              </a:rPr>
              <a:t>Time concepts</a:t>
            </a:r>
            <a:r>
              <a:rPr lang="en-US" altLang="en-US" sz="800" smtClean="0">
                <a:latin typeface="Arial" pitchFamily="34" charset="0"/>
              </a:rPr>
              <a:t>:	lacks opps to gain info re: passage of time that typical children have (eg. of waking up in morning – breakfast sounds, light; time to change classes – bell, gathering materials)</a:t>
            </a:r>
          </a:p>
          <a:p>
            <a:pPr eaLnBrk="1" hangingPunct="1">
              <a:lnSpc>
                <a:spcPct val="80000"/>
              </a:lnSpc>
              <a:spcBef>
                <a:spcPct val="0"/>
              </a:spcBef>
            </a:pPr>
            <a:r>
              <a:rPr lang="en-US" altLang="en-US" sz="800" smtClean="0">
                <a:latin typeface="Arial" pitchFamily="34" charset="0"/>
              </a:rPr>
              <a:t>			calendars are timepieces – tangible way to show passage of time</a:t>
            </a:r>
          </a:p>
          <a:p>
            <a:pPr eaLnBrk="1" hangingPunct="1">
              <a:lnSpc>
                <a:spcPct val="80000"/>
              </a:lnSpc>
              <a:spcBef>
                <a:spcPct val="0"/>
              </a:spcBef>
            </a:pPr>
            <a:r>
              <a:rPr lang="en-US" altLang="en-US" sz="800" smtClean="0">
                <a:latin typeface="Arial" pitchFamily="34" charset="0"/>
              </a:rPr>
              <a:t>			student</a:t>
            </a:r>
            <a:r>
              <a:rPr lang="ja-JP" altLang="en-US" sz="800" smtClean="0">
                <a:latin typeface="Arial" pitchFamily="34" charset="0"/>
              </a:rPr>
              <a:t>’</a:t>
            </a:r>
            <a:r>
              <a:rPr lang="en-US" altLang="ja-JP" sz="800" smtClean="0">
                <a:latin typeface="Arial" pitchFamily="34" charset="0"/>
              </a:rPr>
              <a:t>s memory - ability to reflect on activities which have occurred </a:t>
            </a:r>
          </a:p>
          <a:p>
            <a:pPr eaLnBrk="1" hangingPunct="1">
              <a:lnSpc>
                <a:spcPct val="80000"/>
              </a:lnSpc>
              <a:spcBef>
                <a:spcPct val="0"/>
              </a:spcBef>
            </a:pPr>
            <a:endParaRPr lang="en-US" altLang="en-US" sz="800" smtClean="0">
              <a:latin typeface="Arial" pitchFamily="34" charset="0"/>
            </a:endParaRPr>
          </a:p>
          <a:p>
            <a:pPr eaLnBrk="1" hangingPunct="1">
              <a:lnSpc>
                <a:spcPct val="80000"/>
              </a:lnSpc>
              <a:spcBef>
                <a:spcPct val="0"/>
              </a:spcBef>
            </a:pPr>
            <a:r>
              <a:rPr lang="en-US" altLang="en-US" sz="800" b="1" smtClean="0">
                <a:latin typeface="Arial" pitchFamily="34" charset="0"/>
              </a:rPr>
              <a:t>Comm. Skills</a:t>
            </a:r>
            <a:r>
              <a:rPr lang="en-US" altLang="en-US" sz="800" smtClean="0">
                <a:latin typeface="Arial" pitchFamily="34" charset="0"/>
              </a:rPr>
              <a:t>:	not communication without partner and intention – calendar is a tool </a:t>
            </a:r>
          </a:p>
          <a:p>
            <a:pPr eaLnBrk="1" hangingPunct="1">
              <a:lnSpc>
                <a:spcPct val="80000"/>
              </a:lnSpc>
              <a:spcBef>
                <a:spcPct val="0"/>
              </a:spcBef>
            </a:pPr>
            <a:r>
              <a:rPr lang="en-US" altLang="en-US" sz="800" smtClean="0">
                <a:latin typeface="Arial" pitchFamily="34" charset="0"/>
              </a:rPr>
              <a:t>			time vocabulary (often very abstract): gross labels – then, now, next, finished, later</a:t>
            </a:r>
          </a:p>
          <a:p>
            <a:pPr eaLnBrk="1" hangingPunct="1">
              <a:lnSpc>
                <a:spcPct val="80000"/>
              </a:lnSpc>
              <a:spcBef>
                <a:spcPct val="0"/>
              </a:spcBef>
            </a:pPr>
            <a:r>
              <a:rPr lang="en-US" altLang="en-US" sz="800" smtClean="0">
                <a:latin typeface="Arial" pitchFamily="34" charset="0"/>
              </a:rPr>
              <a:t>			communicate about events and people out of context</a:t>
            </a:r>
          </a:p>
          <a:p>
            <a:pPr eaLnBrk="1" hangingPunct="1">
              <a:lnSpc>
                <a:spcPct val="80000"/>
              </a:lnSpc>
              <a:spcBef>
                <a:spcPct val="0"/>
              </a:spcBef>
            </a:pPr>
            <a:r>
              <a:rPr lang="en-US" altLang="en-US" sz="800" smtClean="0">
                <a:latin typeface="Arial" pitchFamily="34" charset="0"/>
              </a:rPr>
              <a:t>			make choices</a:t>
            </a:r>
          </a:p>
          <a:p>
            <a:pPr eaLnBrk="1" hangingPunct="1">
              <a:lnSpc>
                <a:spcPct val="80000"/>
              </a:lnSpc>
              <a:spcBef>
                <a:spcPct val="0"/>
              </a:spcBef>
            </a:pPr>
            <a:r>
              <a:rPr lang="en-US" altLang="en-US" sz="800" smtClean="0">
                <a:latin typeface="Arial" pitchFamily="34" charset="0"/>
              </a:rPr>
              <a:t>			use symbols</a:t>
            </a:r>
          </a:p>
          <a:p>
            <a:pPr eaLnBrk="1" hangingPunct="1">
              <a:lnSpc>
                <a:spcPct val="80000"/>
              </a:lnSpc>
              <a:spcBef>
                <a:spcPct val="0"/>
              </a:spcBef>
            </a:pPr>
            <a:r>
              <a:rPr lang="en-US" altLang="en-US" sz="800" smtClean="0">
                <a:latin typeface="Arial" pitchFamily="34" charset="0"/>
              </a:rPr>
              <a:t>			topics for dialogues – something to communicate about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C8D7B9A1-285D-43E3-8096-14D26E19C600}" type="slidenum">
              <a:rPr lang="en-US" altLang="en-US" sz="1200" smtClean="0">
                <a:latin typeface="Arial" pitchFamily="34" charset="0"/>
              </a:rPr>
              <a:pPr/>
              <a:t>92</a:t>
            </a:fld>
            <a:endParaRPr lang="en-US" altLang="en-US" sz="1200" smtClean="0">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altLang="en-US" sz="800" smtClean="0">
                <a:latin typeface="Arial" pitchFamily="34" charset="0"/>
              </a:rPr>
              <a:t>Fit in with others</a:t>
            </a:r>
          </a:p>
          <a:p>
            <a:pPr eaLnBrk="1" hangingPunct="1">
              <a:lnSpc>
                <a:spcPct val="80000"/>
              </a:lnSpc>
              <a:spcBef>
                <a:spcPct val="0"/>
              </a:spcBef>
            </a:pPr>
            <a:r>
              <a:rPr lang="en-US" altLang="en-US" sz="800" smtClean="0">
                <a:latin typeface="Arial" pitchFamily="34" charset="0"/>
              </a:rPr>
              <a:t>Have things to talk about</a:t>
            </a:r>
          </a:p>
          <a:p>
            <a:pPr eaLnBrk="1" hangingPunct="1">
              <a:lnSpc>
                <a:spcPct val="80000"/>
              </a:lnSpc>
              <a:spcBef>
                <a:spcPct val="0"/>
              </a:spcBef>
            </a:pPr>
            <a:endParaRPr lang="en-US" altLang="en-US" sz="800" smtClean="0">
              <a:latin typeface="Arial" pitchFamily="34" charset="0"/>
            </a:endParaRPr>
          </a:p>
          <a:p>
            <a:pPr eaLnBrk="1" hangingPunct="1">
              <a:lnSpc>
                <a:spcPct val="80000"/>
              </a:lnSpc>
              <a:spcBef>
                <a:spcPct val="0"/>
              </a:spcBef>
            </a:pPr>
            <a:r>
              <a:rPr lang="en-US" altLang="en-US" sz="800" smtClean="0">
                <a:latin typeface="Arial" pitchFamily="34" charset="0"/>
              </a:rPr>
              <a:t>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681D7EB7-1C42-48E5-B338-78447DB1625A}" type="slidenum">
              <a:rPr lang="en-US" altLang="en-US" sz="1200" smtClean="0">
                <a:latin typeface="Arial" pitchFamily="34" charset="0"/>
              </a:rPr>
              <a:pPr/>
              <a:t>93</a:t>
            </a:fld>
            <a:endParaRPr lang="en-US" altLang="en-US" sz="1200" smtClean="0">
              <a:latin typeface="Arial"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itchFamily="34" charset="0"/>
              </a:rPr>
              <a:t>-begin to sequence activities using boxes or other format – begin with 2 or 3 – may work up to full day</a:t>
            </a:r>
          </a:p>
          <a:p>
            <a:pPr eaLnBrk="1" hangingPunct="1">
              <a:spcBef>
                <a:spcPct val="0"/>
              </a:spcBef>
            </a:pPr>
            <a:r>
              <a:rPr lang="en-US" altLang="en-US" smtClean="0">
                <a:latin typeface="Arial" pitchFamily="34" charset="0"/>
              </a:rPr>
              <a:t>-can add expansion strips to build vocabulary – add information about the activity</a:t>
            </a:r>
          </a:p>
          <a:p>
            <a:pPr eaLnBrk="1" hangingPunct="1">
              <a:spcBef>
                <a:spcPct val="0"/>
              </a:spcBef>
            </a:pPr>
            <a:r>
              <a:rPr lang="en-US" altLang="en-US" smtClean="0">
                <a:latin typeface="Arial" pitchFamily="34" charset="0"/>
              </a:rPr>
              <a:t>-eg: band: add photos/symbols for teacher, instrument, music book</a:t>
            </a:r>
          </a:p>
          <a:p>
            <a:pPr eaLnBrk="1" hangingPunct="1">
              <a:spcBef>
                <a:spcPct val="0"/>
              </a:spcBef>
            </a:pPr>
            <a:r>
              <a:rPr lang="en-US" altLang="en-US" smtClean="0">
                <a:latin typeface="Arial" pitchFamily="34" charset="0"/>
              </a:rPr>
              <a:t>Child can take part by helping set up the day</a:t>
            </a:r>
          </a:p>
          <a:p>
            <a:pPr eaLnBrk="1" hangingPunct="1">
              <a:spcBef>
                <a:spcPct val="0"/>
              </a:spcBef>
            </a:pPr>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8728C6A9-1519-4321-B520-E0C4A4E4D919}" type="slidenum">
              <a:rPr lang="en-US" altLang="en-US" sz="1200" smtClean="0"/>
              <a:pPr/>
              <a:t>16</a:t>
            </a:fld>
            <a:endParaRPr lang="en-US" altLang="en-US" sz="120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spcBef>
                <a:spcPct val="0"/>
              </a:spcBef>
            </a:pPr>
            <a:endParaRPr lang="en-US"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D3C20BEA-9E7E-478F-A0CE-5552ACF3BFA0}" type="slidenum">
              <a:rPr lang="en-US" altLang="en-US" sz="1200" smtClean="0"/>
              <a:pPr/>
              <a:t>17</a:t>
            </a:fld>
            <a:endParaRPr lang="en-US" alt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9EAD2B"/>
              </a:buClr>
            </a:pPr>
            <a:r>
              <a:rPr lang="en-US" altLang="en-US" smtClean="0">
                <a:latin typeface="Arial" pitchFamily="34" charset="0"/>
              </a:rPr>
              <a:t>Introduce new experiences</a:t>
            </a:r>
            <a:endParaRPr lang="en-US" altLang="en-US" sz="200" smtClean="0">
              <a:latin typeface="Arial" pitchFamily="34" charset="0"/>
            </a:endParaRPr>
          </a:p>
          <a:p>
            <a:pPr eaLnBrk="1" hangingPunct="1">
              <a:buClr>
                <a:srgbClr val="9EAD2B"/>
              </a:buClr>
            </a:pPr>
            <a:r>
              <a:rPr lang="en-US" altLang="en-US" smtClean="0">
                <a:latin typeface="Arial" pitchFamily="34" charset="0"/>
              </a:rPr>
              <a:t>Videos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Allows the student access to the ways people use their hands. The student can experience hands in relation to one another, including direction of movement, amount of force, speed or tempo. (We take this for granted!)</a:t>
            </a:r>
          </a:p>
          <a:p>
            <a:r>
              <a:rPr lang="en-US" altLang="en-US" smtClean="0">
                <a:latin typeface="Arial" pitchFamily="34" charset="0"/>
              </a:rPr>
              <a:t>Provides a person who is blind or has low vision with spatial awareness through tactile experience.</a:t>
            </a:r>
          </a:p>
          <a:p>
            <a:r>
              <a:rPr lang="en-US" altLang="en-US" smtClean="0">
                <a:latin typeface="Arial" pitchFamily="34" charset="0"/>
              </a:rPr>
              <a:t>Encourages authentic involvement of the student in routine tasks that they cannot yet perform independently.</a:t>
            </a:r>
          </a:p>
          <a:p>
            <a:r>
              <a:rPr lang="en-US" altLang="en-US" smtClean="0">
                <a:latin typeface="Arial" pitchFamily="34" charset="0"/>
              </a:rPr>
              <a:t>Stimulates curiosity about what’s around them &amp; increases the desire to do things for themselves, reducing passivity and dependence. If the student’s hands are on top of the adult’s hands, the student makes the choice of moving with that person’s hands, thus requiring active learning on their part.</a:t>
            </a:r>
          </a:p>
          <a:p>
            <a:r>
              <a:rPr lang="en-US" altLang="en-US" smtClean="0">
                <a:latin typeface="Arial" pitchFamily="34" charset="0"/>
              </a:rPr>
              <a:t>Prepares for tactile signing by teaching the student to learn to reach for communication.</a:t>
            </a:r>
          </a:p>
          <a:p>
            <a:endParaRPr lang="en-US" altLang="en-US" smtClean="0">
              <a:latin typeface="Arial"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904C0401-0139-4239-8A75-D9B0CA935463}" type="slidenum">
              <a:rPr lang="en-US" altLang="en-US" sz="1200" smtClean="0"/>
              <a:pPr/>
              <a:t>19</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A60A9943-8FA2-4B2C-A597-26F7A712C0F1}" type="slidenum">
              <a:rPr lang="en-US" altLang="en-US" sz="1200" smtClean="0">
                <a:solidFill>
                  <a:srgbClr val="000000"/>
                </a:solidFill>
              </a:rPr>
              <a:pPr/>
              <a:t>23</a:t>
            </a:fld>
            <a:endParaRPr lang="en-US" altLang="en-US" sz="1200" smtClean="0">
              <a:solidFill>
                <a:srgbClr val="000000"/>
              </a:solidFill>
            </a:endParaRPr>
          </a:p>
        </p:txBody>
      </p:sp>
      <p:sp>
        <p:nvSpPr>
          <p:cNvPr id="114691"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marL="228553" indent="-228553" eaLnBrk="1" fontAlgn="auto" hangingPunct="1">
              <a:spcBef>
                <a:spcPts val="0"/>
              </a:spcBef>
              <a:spcAft>
                <a:spcPts val="0"/>
              </a:spcAft>
              <a:buFontTx/>
              <a:buAutoNum type="arabicPeriod"/>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13182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13182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679685-8B89-42B1-933B-6B9C4475D2B0}" type="slidenum">
              <a:rPr lang="en-US"/>
              <a:pPr>
                <a:defRPr/>
              </a:pPr>
              <a:t>‹#›</a:t>
            </a:fld>
            <a:endParaRPr lang="en-US"/>
          </a:p>
        </p:txBody>
      </p:sp>
    </p:spTree>
    <p:extLst>
      <p:ext uri="{BB962C8B-B14F-4D97-AF65-F5344CB8AC3E}">
        <p14:creationId xmlns:p14="http://schemas.microsoft.com/office/powerpoint/2010/main" val="208436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187A38-F7F5-4306-931D-88FCA417F8B2}" type="slidenum">
              <a:rPr lang="en-US"/>
              <a:pPr>
                <a:defRPr/>
              </a:pPr>
              <a:t>‹#›</a:t>
            </a:fld>
            <a:endParaRPr lang="en-US"/>
          </a:p>
        </p:txBody>
      </p:sp>
    </p:spTree>
    <p:extLst>
      <p:ext uri="{BB962C8B-B14F-4D97-AF65-F5344CB8AC3E}">
        <p14:creationId xmlns:p14="http://schemas.microsoft.com/office/powerpoint/2010/main" val="208098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83"/>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8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1203955E-3A4E-4974-BD63-903E4D1C32C9}" type="slidenum">
              <a:rPr lang="en-US"/>
              <a:pPr>
                <a:defRPr/>
              </a:pPr>
              <a:t>‹#›</a:t>
            </a:fld>
            <a:endParaRPr lang="en-US"/>
          </a:p>
        </p:txBody>
      </p:sp>
    </p:spTree>
    <p:extLst>
      <p:ext uri="{BB962C8B-B14F-4D97-AF65-F5344CB8AC3E}">
        <p14:creationId xmlns:p14="http://schemas.microsoft.com/office/powerpoint/2010/main" val="320155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381000"/>
            <a:ext cx="7772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p:txBody>
          <a:bodyPr/>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4" name="Rectangle 6"/>
          <p:cNvSpPr>
            <a:spLocks noGrp="1" noChangeArrowheads="1"/>
          </p:cNvSpPr>
          <p:nvPr>
            <p:ph type="ftr" sz="quarter" idx="11"/>
          </p:nvPr>
        </p:nvSpPr>
        <p:spPr/>
        <p:txBody>
          <a:bodyPr/>
          <a:lstStyle>
            <a:lvl1pPr>
              <a:defRPr/>
            </a:lvl1pPr>
          </a:lstStyle>
          <a:p>
            <a:pPr>
              <a:defRPr/>
            </a:pPr>
            <a:endParaRPr lang="en-US"/>
          </a:p>
        </p:txBody>
      </p:sp>
      <p:sp>
        <p:nvSpPr>
          <p:cNvPr id="5" name="Rectangle 7"/>
          <p:cNvSpPr>
            <a:spLocks noGrp="1" noChangeArrowheads="1"/>
          </p:cNvSpPr>
          <p:nvPr>
            <p:ph type="sldNum" sz="quarter" idx="12"/>
          </p:nvPr>
        </p:nvSpPr>
        <p:spPr/>
        <p:txBody>
          <a:bodyPr/>
          <a:lstStyle>
            <a:lvl1pPr>
              <a:defRPr/>
            </a:lvl1pPr>
          </a:lstStyle>
          <a:p>
            <a:pPr>
              <a:defRPr/>
            </a:pPr>
            <a:fld id="{481A247A-F27A-4CCB-BAD9-F57BC4D6A387}" type="slidenum">
              <a:rPr lang="en-US"/>
              <a:pPr>
                <a:defRPr/>
              </a:pPr>
              <a:t>‹#›</a:t>
            </a:fld>
            <a:endParaRPr lang="en-US"/>
          </a:p>
        </p:txBody>
      </p:sp>
    </p:spTree>
    <p:extLst>
      <p:ext uri="{BB962C8B-B14F-4D97-AF65-F5344CB8AC3E}">
        <p14:creationId xmlns:p14="http://schemas.microsoft.com/office/powerpoint/2010/main" val="42830211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7844E4-B11B-4AE9-B23E-9FB2DAC31302}" type="slidenum">
              <a:rPr lang="en-US"/>
              <a:pPr>
                <a:defRPr/>
              </a:pPr>
              <a:t>‹#›</a:t>
            </a:fld>
            <a:endParaRPr lang="en-US"/>
          </a:p>
        </p:txBody>
      </p:sp>
    </p:spTree>
    <p:extLst>
      <p:ext uri="{BB962C8B-B14F-4D97-AF65-F5344CB8AC3E}">
        <p14:creationId xmlns:p14="http://schemas.microsoft.com/office/powerpoint/2010/main" val="23551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E8D74EF9-3D4B-4562-AA33-71434A60BE2F}" type="slidenum">
              <a:rPr lang="en-US"/>
              <a:pPr>
                <a:defRPr/>
              </a:pPr>
              <a:t>‹#›</a:t>
            </a:fld>
            <a:endParaRPr lang="en-US"/>
          </a:p>
        </p:txBody>
      </p:sp>
    </p:spTree>
    <p:extLst>
      <p:ext uri="{BB962C8B-B14F-4D97-AF65-F5344CB8AC3E}">
        <p14:creationId xmlns:p14="http://schemas.microsoft.com/office/powerpoint/2010/main" val="11984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79252E3C-B5E8-4C0B-83EA-2343C62FBB78}" type="slidenum">
              <a:rPr lang="en-US"/>
              <a:pPr>
                <a:defRPr/>
              </a:pPr>
              <a:t>‹#›</a:t>
            </a:fld>
            <a:endParaRPr lang="en-US"/>
          </a:p>
        </p:txBody>
      </p:sp>
    </p:spTree>
    <p:extLst>
      <p:ext uri="{BB962C8B-B14F-4D97-AF65-F5344CB8AC3E}">
        <p14:creationId xmlns:p14="http://schemas.microsoft.com/office/powerpoint/2010/main" val="4011886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13197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9BFCEA-4903-4F96-9110-261DD1EFBD5E}" type="slidenum">
              <a:rPr lang="en-US"/>
              <a:pPr>
                <a:defRPr/>
              </a:pPr>
              <a:t>‹#›</a:t>
            </a:fld>
            <a:endParaRPr lang="en-US"/>
          </a:p>
        </p:txBody>
      </p:sp>
    </p:spTree>
    <p:extLst>
      <p:ext uri="{BB962C8B-B14F-4D97-AF65-F5344CB8AC3E}">
        <p14:creationId xmlns:p14="http://schemas.microsoft.com/office/powerpoint/2010/main" val="130237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83"/>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88"/>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p:cNvSpPr>
            <a:spLocks noGrp="1"/>
          </p:cNvSpPr>
          <p:nvPr>
            <p:ph type="dt" sz="half" idx="10"/>
          </p:nvPr>
        </p:nvSpPr>
        <p:spPr/>
        <p:txBody>
          <a:bodyPr/>
          <a:lstStyle>
            <a:lvl1pPr>
              <a:defRPr/>
            </a:lvl1pPr>
          </a:lstStyle>
          <a:p>
            <a:pPr>
              <a:defRPr/>
            </a:pPr>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FB9D3929-39B9-47BA-A51E-1D201D73C08B}" type="slidenum">
              <a:rPr lang="en-US"/>
              <a:pPr>
                <a:defRPr/>
              </a:pPr>
              <a:t>‹#›</a:t>
            </a:fld>
            <a:endParaRPr lang="en-US"/>
          </a:p>
        </p:txBody>
      </p:sp>
    </p:spTree>
    <p:extLst>
      <p:ext uri="{BB962C8B-B14F-4D97-AF65-F5344CB8AC3E}">
        <p14:creationId xmlns:p14="http://schemas.microsoft.com/office/powerpoint/2010/main" val="119400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8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A70D4A2F-7056-43A7-AB81-4D9EDE8E5066}" type="slidenum">
              <a:rPr lang="en-US"/>
              <a:pPr>
                <a:defRPr/>
              </a:pPr>
              <a:t>‹#›</a:t>
            </a:fld>
            <a:endParaRPr lang="en-US"/>
          </a:p>
        </p:txBody>
      </p:sp>
    </p:spTree>
    <p:extLst>
      <p:ext uri="{BB962C8B-B14F-4D97-AF65-F5344CB8AC3E}">
        <p14:creationId xmlns:p14="http://schemas.microsoft.com/office/powerpoint/2010/main" val="378751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4CA90C7-BBA7-49BE-83E8-A3DC0F80BE0F}" type="slidenum">
              <a:rPr lang="en-US"/>
              <a:pPr>
                <a:defRPr/>
              </a:pPr>
              <a:t>‹#›</a:t>
            </a:fld>
            <a:endParaRPr lang="en-US"/>
          </a:p>
        </p:txBody>
      </p:sp>
    </p:spTree>
    <p:extLst>
      <p:ext uri="{BB962C8B-B14F-4D97-AF65-F5344CB8AC3E}">
        <p14:creationId xmlns:p14="http://schemas.microsoft.com/office/powerpoint/2010/main" val="54864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latin typeface="Times"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b="0" i="0" u="none">
                <a:solidFill>
                  <a:schemeClr val="tx2"/>
                </a:solidFill>
                <a:latin typeface="Times"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latin typeface="Times" charset="0"/>
              </a:defRPr>
            </a:lvl1pPr>
          </a:lstStyle>
          <a:p>
            <a:pPr>
              <a:defRPr/>
            </a:pPr>
            <a:fld id="{20094F5A-7661-4AAA-AD3C-DBFF8DE365AD}" type="slidenum">
              <a:rPr lang="en-US"/>
              <a:pPr>
                <a:defRPr/>
              </a:pPr>
              <a:t>‹#›</a:t>
            </a:fld>
            <a:endParaRPr lang="en-US"/>
          </a:p>
        </p:txBody>
      </p:sp>
      <p:sp>
        <p:nvSpPr>
          <p:cNvPr id="1029" name="Text Placeholder 2"/>
          <p:cNvSpPr>
            <a:spLocks noGrp="1"/>
          </p:cNvSpPr>
          <p:nvPr>
            <p:ph type="body" idx="1"/>
          </p:nvPr>
        </p:nvSpPr>
        <p:spPr bwMode="auto">
          <a:xfrm>
            <a:off x="2667000" y="2667000"/>
            <a:ext cx="5503863"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0" name="Picture 4" descr="Ideas_logofinalJ"/>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5715000"/>
            <a:ext cx="9191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ounded Rectangle 76"/>
          <p:cNvSpPr/>
          <p:nvPr userDrawn="1"/>
        </p:nvSpPr>
        <p:spPr>
          <a:xfrm rot="16200000" flipH="1" flipV="1">
            <a:off x="-2514600" y="2514600"/>
            <a:ext cx="6858000" cy="1828800"/>
          </a:xfrm>
          <a:prstGeom prst="roundRect">
            <a:avLst>
              <a:gd name="adj" fmla="val 1272"/>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32" name="Group 15"/>
          <p:cNvGrpSpPr>
            <a:grpSpLocks noChangeAspect="1"/>
          </p:cNvGrpSpPr>
          <p:nvPr userDrawn="1"/>
        </p:nvGrpSpPr>
        <p:grpSpPr bwMode="auto">
          <a:xfrm rot="5400000" flipV="1">
            <a:off x="-2230437" y="2611437"/>
            <a:ext cx="6858000" cy="1635125"/>
            <a:chOff x="-3905251" y="4294188"/>
            <a:chExt cx="13027839" cy="1892300"/>
          </a:xfrm>
        </p:grpSpPr>
        <p:sp>
          <p:nvSpPr>
            <p:cNvPr id="1034" name="Freeform 14"/>
            <p:cNvSpPr>
              <a:spLocks/>
            </p:cNvSpPr>
            <p:nvPr/>
          </p:nvSpPr>
          <p:spPr bwMode="hidden">
            <a:xfrm>
              <a:off x="4810132" y="4476070"/>
              <a:ext cx="4294362" cy="101596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18"/>
            <p:cNvSpPr>
              <a:spLocks/>
            </p:cNvSpPr>
            <p:nvPr/>
          </p:nvSpPr>
          <p:spPr bwMode="hidden">
            <a:xfrm>
              <a:off x="-310532" y="4318071"/>
              <a:ext cx="8281122" cy="1208867"/>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2"/>
            <p:cNvSpPr>
              <a:spLocks/>
            </p:cNvSpPr>
            <p:nvPr/>
          </p:nvSpPr>
          <p:spPr bwMode="hidden">
            <a:xfrm>
              <a:off x="3102" y="4334605"/>
              <a:ext cx="8166525" cy="1102311"/>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 name="Freeform 26"/>
            <p:cNvSpPr>
              <a:spLocks/>
            </p:cNvSpPr>
            <p:nvPr/>
          </p:nvSpPr>
          <p:spPr bwMode="hidden">
            <a:xfrm>
              <a:off x="4155726" y="4292351"/>
              <a:ext cx="4939722" cy="927778"/>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3"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Master title style</a:t>
            </a:r>
          </a:p>
        </p:txBody>
      </p:sp>
    </p:spTree>
  </p:cSld>
  <p:clrMap bg1="lt1" tx1="dk1" bg2="lt2" tx2="dk2" accent1="accent1" accent2="accent2" accent3="accent3" accent4="accent4" accent5="accent5" accent6="accent6" hlink="hlink" folHlink="folHlink"/>
  <p:sldLayoutIdLst>
    <p:sldLayoutId id="2147484687" r:id="rId1"/>
    <p:sldLayoutId id="2147484682" r:id="rId2"/>
    <p:sldLayoutId id="2147484688" r:id="rId3"/>
    <p:sldLayoutId id="2147484683" r:id="rId4"/>
    <p:sldLayoutId id="2147484684" r:id="rId5"/>
    <p:sldLayoutId id="2147484685" r:id="rId6"/>
    <p:sldLayoutId id="2147484689" r:id="rId7"/>
    <p:sldLayoutId id="2147484690" r:id="rId8"/>
    <p:sldLayoutId id="2147484691" r:id="rId9"/>
    <p:sldLayoutId id="2147484686" r:id="rId10"/>
    <p:sldLayoutId id="2147484692" r:id="rId11"/>
    <p:sldLayoutId id="2147484693" r:id="rId12"/>
  </p:sldLayoutIdLst>
  <p:hf hdr="0" ftr="0" dt="0"/>
  <p:txStyles>
    <p:titleStyle>
      <a:lvl1pPr algn="ctr" rtl="0" eaLnBrk="0" fontAlgn="base" hangingPunct="0">
        <a:spcBef>
          <a:spcPct val="0"/>
        </a:spcBef>
        <a:spcAft>
          <a:spcPct val="0"/>
        </a:spcAft>
        <a:defRPr sz="4400" b="0" i="0" u="none" kern="1200">
          <a:solidFill>
            <a:srgbClr val="19297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192970"/>
          </a:solidFill>
          <a:latin typeface="Arial" pitchFamily="34" charset="0"/>
          <a:ea typeface="MS PGothic" pitchFamily="34" charset="-128"/>
          <a:cs typeface="ＭＳ Ｐゴシック" charset="0"/>
        </a:defRPr>
      </a:lvl2pPr>
      <a:lvl3pPr algn="ctr" rtl="0" eaLnBrk="0" fontAlgn="base" hangingPunct="0">
        <a:spcBef>
          <a:spcPct val="0"/>
        </a:spcBef>
        <a:spcAft>
          <a:spcPct val="0"/>
        </a:spcAft>
        <a:defRPr sz="4400">
          <a:solidFill>
            <a:srgbClr val="192970"/>
          </a:solidFill>
          <a:latin typeface="Arial" pitchFamily="34" charset="0"/>
          <a:ea typeface="MS PGothic" pitchFamily="34" charset="-128"/>
          <a:cs typeface="ＭＳ Ｐゴシック" charset="0"/>
        </a:defRPr>
      </a:lvl3pPr>
      <a:lvl4pPr algn="ctr" rtl="0" eaLnBrk="0" fontAlgn="base" hangingPunct="0">
        <a:spcBef>
          <a:spcPct val="0"/>
        </a:spcBef>
        <a:spcAft>
          <a:spcPct val="0"/>
        </a:spcAft>
        <a:defRPr sz="4400">
          <a:solidFill>
            <a:srgbClr val="192970"/>
          </a:solidFill>
          <a:latin typeface="Arial" pitchFamily="34" charset="0"/>
          <a:ea typeface="MS PGothic" pitchFamily="34" charset="-128"/>
          <a:cs typeface="ＭＳ Ｐゴシック" charset="0"/>
        </a:defRPr>
      </a:lvl4pPr>
      <a:lvl5pPr algn="ctr" rtl="0" eaLnBrk="0" fontAlgn="base" hangingPunct="0">
        <a:spcBef>
          <a:spcPct val="0"/>
        </a:spcBef>
        <a:spcAft>
          <a:spcPct val="0"/>
        </a:spcAft>
        <a:defRPr sz="4400">
          <a:solidFill>
            <a:srgbClr val="192970"/>
          </a:solidFill>
          <a:latin typeface="Arial" pitchFamily="34" charset="0"/>
          <a:ea typeface="MS PGothic"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rgbClr val="369CCA"/>
        </a:buClr>
        <a:buSzPct val="100000"/>
        <a:buFont typeface="Wingdings" pitchFamily="2" charset="2"/>
        <a:buChar char="Ø"/>
        <a:defRPr sz="2400" kern="1200">
          <a:solidFill>
            <a:srgbClr val="13182F"/>
          </a:solidFill>
          <a:latin typeface="+mn-lt"/>
          <a:ea typeface="MS PGothic" pitchFamily="34" charset="-128"/>
          <a:cs typeface="ＭＳ Ｐゴシック" charset="0"/>
        </a:defRPr>
      </a:lvl1pPr>
      <a:lvl2pPr marL="576263" indent="-273050" algn="l" rtl="0" eaLnBrk="0" fontAlgn="base" hangingPunct="0">
        <a:spcBef>
          <a:spcPct val="20000"/>
        </a:spcBef>
        <a:spcAft>
          <a:spcPct val="0"/>
        </a:spcAft>
        <a:buClr>
          <a:srgbClr val="369CCA"/>
        </a:buClr>
        <a:buSzPct val="100000"/>
        <a:buFont typeface="Wingdings" pitchFamily="2" charset="2"/>
        <a:buChar char="Ø"/>
        <a:defRPr sz="2200" kern="1200">
          <a:solidFill>
            <a:srgbClr val="13182F"/>
          </a:solidFill>
          <a:latin typeface="+mn-lt"/>
          <a:ea typeface="MS PGothic" pitchFamily="34" charset="-128"/>
          <a:cs typeface="+mn-cs"/>
        </a:defRPr>
      </a:lvl2pPr>
      <a:lvl3pPr marL="855663" indent="-228600" algn="l" rtl="0" eaLnBrk="0" fontAlgn="base" hangingPunct="0">
        <a:spcBef>
          <a:spcPct val="20000"/>
        </a:spcBef>
        <a:spcAft>
          <a:spcPct val="0"/>
        </a:spcAft>
        <a:buClr>
          <a:srgbClr val="369CCA"/>
        </a:buClr>
        <a:buSzPct val="100000"/>
        <a:buFont typeface="Wingdings" pitchFamily="2" charset="2"/>
        <a:buChar char="Ø"/>
        <a:defRPr sz="2000" kern="1200">
          <a:solidFill>
            <a:srgbClr val="13182F"/>
          </a:solidFill>
          <a:latin typeface="+mn-lt"/>
          <a:ea typeface="MS PGothic" pitchFamily="34" charset="-128"/>
          <a:cs typeface="+mn-cs"/>
        </a:defRPr>
      </a:lvl3pPr>
      <a:lvl4pPr marL="1143000" indent="-228600" algn="l" rtl="0" eaLnBrk="0" fontAlgn="base" hangingPunct="0">
        <a:spcBef>
          <a:spcPct val="20000"/>
        </a:spcBef>
        <a:spcAft>
          <a:spcPct val="0"/>
        </a:spcAft>
        <a:buClr>
          <a:srgbClr val="369CCA"/>
        </a:buClr>
        <a:buSzPct val="100000"/>
        <a:buFont typeface="Wingdings" pitchFamily="2" charset="2"/>
        <a:buChar char="Ø"/>
        <a:defRPr kern="1200">
          <a:solidFill>
            <a:srgbClr val="13182F"/>
          </a:solidFill>
          <a:latin typeface="+mn-lt"/>
          <a:ea typeface="MS PGothic" pitchFamily="34" charset="-128"/>
          <a:cs typeface="+mn-cs"/>
        </a:defRPr>
      </a:lvl4pPr>
      <a:lvl5pPr marL="1462088" indent="-228600" algn="l" rtl="0" eaLnBrk="0" fontAlgn="base" hangingPunct="0">
        <a:spcBef>
          <a:spcPct val="20000"/>
        </a:spcBef>
        <a:spcAft>
          <a:spcPct val="0"/>
        </a:spcAft>
        <a:buClr>
          <a:srgbClr val="369CCA"/>
        </a:buClr>
        <a:buSzPct val="100000"/>
        <a:buFont typeface="Wingdings" pitchFamily="2" charset="2"/>
        <a:buChar char="Ø"/>
        <a:defRPr sz="1600" kern="1200">
          <a:solidFill>
            <a:srgbClr val="13182F"/>
          </a:solidFill>
          <a:latin typeface="+mn-lt"/>
          <a:ea typeface="MS PGothic" pitchFamily="34" charset="-128"/>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de.state.co.us/sites/default/files/documents/cdesped/download/pdf/dbnamecues.pdf"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unr.edu/ndsip/tipsheets/helpmychildunderstand.pdf"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nationaldb.org/library/page/789"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An%20article%20from%20NCDB%20by%20Barbara%20Miles%20and%20Barbara%20McLetchie.%20Document%20can%20be%20found%20here:%20https:/nationaldb.org/library/page/1939"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literacy.nationaldb.org/files/2513/2684/7425/Always_Ask_Yourself.pdf" TargetMode="Externa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unr.edu/ndsip/tipsheets/easyadaptationsforhome.pdf" TargetMode="Externa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nationaldb.org/library/page/2062" TargetMode="Externa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moodle.nationaldb.org/" TargetMode="External"/><Relationship Id="rId2" Type="http://schemas.openxmlformats.org/officeDocument/2006/relationships/hyperlink" Target="http://www.literacy.nationaldb.org/" TargetMode="External"/><Relationship Id="rId1" Type="http://schemas.openxmlformats.org/officeDocument/2006/relationships/slideLayout" Target="../slideLayouts/slideLayout2.xml"/><Relationship Id="rId5" Type="http://schemas.openxmlformats.org/officeDocument/2006/relationships/hyperlink" Target="http://www.hopepubl.com/" TargetMode="External"/><Relationship Id="rId4" Type="http://schemas.openxmlformats.org/officeDocument/2006/relationships/hyperlink" Target="http://www.wsdsonline.org/training/recorded-trainings/identifying-and-supporting-young-childr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00200" y="3200400"/>
            <a:ext cx="6509545" cy="1938338"/>
          </a:xfrm>
        </p:spPr>
        <p:txBody>
          <a:bodyPr/>
          <a:lstStyle/>
          <a:p>
            <a:pPr algn="l">
              <a:spcBef>
                <a:spcPct val="20000"/>
              </a:spcBef>
              <a:defRPr/>
            </a:pPr>
            <a:r>
              <a:rPr lang="en-US" altLang="en-US" sz="2800" b="1" dirty="0"/>
              <a:t>Supporting Infants &amp; Toddlers </a:t>
            </a:r>
            <a:r>
              <a:rPr lang="en-US" altLang="en-US" sz="2800" b="1" dirty="0" smtClean="0"/>
              <a:t>with Multiple </a:t>
            </a:r>
            <a:r>
              <a:rPr lang="en-US" altLang="en-US" sz="2800" b="1" dirty="0"/>
              <a:t>Disabilities, </a:t>
            </a:r>
            <a:r>
              <a:rPr lang="en-US" altLang="en-US" sz="2800" b="1" dirty="0" smtClean="0"/>
              <a:t>Including Combined </a:t>
            </a:r>
            <a:r>
              <a:rPr lang="en-US" altLang="en-US" sz="2800" b="1" dirty="0"/>
              <a:t>Vision &amp; Hearing </a:t>
            </a:r>
            <a:r>
              <a:rPr lang="en-US" altLang="en-US" sz="2800" b="1" dirty="0" smtClean="0"/>
              <a:t>Loss (Part 2) </a:t>
            </a:r>
            <a:r>
              <a:rPr lang="en-US" altLang="en-US" sz="3200" dirty="0">
                <a:solidFill>
                  <a:srgbClr val="13182F"/>
                </a:solidFill>
                <a:latin typeface="Times" pitchFamily="18" charset="0"/>
                <a:cs typeface="+mn-cs"/>
              </a:rPr>
              <a:t/>
            </a:r>
            <a:br>
              <a:rPr lang="en-US" altLang="en-US" sz="3200" dirty="0">
                <a:solidFill>
                  <a:srgbClr val="13182F"/>
                </a:solidFill>
                <a:latin typeface="Times" pitchFamily="18" charset="0"/>
                <a:cs typeface="+mn-cs"/>
              </a:rPr>
            </a:br>
            <a:endParaRPr lang="en-US" dirty="0"/>
          </a:p>
        </p:txBody>
      </p:sp>
      <p:pic>
        <p:nvPicPr>
          <p:cNvPr id="9218" name="Picture 1" descr="Indiana Deaf-Blind Services logo. Indiana State Universit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457200"/>
            <a:ext cx="7123113"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Content Placeholder 1"/>
          <p:cNvSpPr>
            <a:spLocks noGrp="1"/>
          </p:cNvSpPr>
          <p:nvPr>
            <p:ph idx="1"/>
          </p:nvPr>
        </p:nvSpPr>
        <p:spPr>
          <a:xfrm>
            <a:off x="1600200" y="4800600"/>
            <a:ext cx="4970463" cy="1774825"/>
          </a:xfrm>
        </p:spPr>
        <p:txBody>
          <a:bodyPr/>
          <a:lstStyle/>
          <a:p>
            <a:pPr marL="0" indent="0">
              <a:buClrTx/>
              <a:buSzTx/>
              <a:buFont typeface="Wingdings" pitchFamily="2" charset="2"/>
              <a:buNone/>
            </a:pPr>
            <a:r>
              <a:rPr lang="en-US" altLang="en-US" b="1" dirty="0" smtClean="0"/>
              <a:t>Lisa </a:t>
            </a:r>
            <a:r>
              <a:rPr lang="en-US" altLang="en-US" b="1" dirty="0" err="1" smtClean="0"/>
              <a:t>Poff</a:t>
            </a:r>
            <a:r>
              <a:rPr lang="en-US" altLang="en-US" b="1" dirty="0" smtClean="0"/>
              <a:t>, Program Coordinator</a:t>
            </a:r>
          </a:p>
          <a:p>
            <a:pPr marL="0" indent="0">
              <a:buClrTx/>
              <a:buSzTx/>
              <a:buFont typeface="Wingdings" pitchFamily="2" charset="2"/>
              <a:buNone/>
            </a:pPr>
            <a:r>
              <a:rPr lang="en-US" altLang="en-US" b="1" dirty="0" smtClean="0"/>
              <a:t>Barbara Purvis, M.Ed., Presenter </a:t>
            </a:r>
          </a:p>
          <a:p>
            <a:pPr marL="0" indent="0">
              <a:buClrTx/>
              <a:buSzTx/>
              <a:buFont typeface="Wingdings" pitchFamily="2" charset="2"/>
              <a:buNone/>
            </a:pPr>
            <a:r>
              <a:rPr lang="en-US" altLang="en-US" b="1" dirty="0" smtClean="0"/>
              <a:t>May 17, 2016</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hidden="1"/>
          <p:cNvSpPr>
            <a:spLocks noGrp="1"/>
          </p:cNvSpPr>
          <p:nvPr>
            <p:ph type="title"/>
          </p:nvPr>
        </p:nvSpPr>
        <p:spPr/>
        <p:txBody>
          <a:bodyPr/>
          <a:lstStyle/>
          <a:p>
            <a:r>
              <a:rPr lang="en-US" altLang="en-US" dirty="0" smtClean="0"/>
              <a:t>AEPS Domains – Complete</a:t>
            </a:r>
          </a:p>
        </p:txBody>
      </p:sp>
      <p:pic>
        <p:nvPicPr>
          <p:cNvPr id="18435" name="Picture 1" descr="AEPS Domains Diagram. Description in outline conten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Content Placeholder 1" hidden="1"/>
          <p:cNvSpPr>
            <a:spLocks noGrp="1"/>
          </p:cNvSpPr>
          <p:nvPr>
            <p:ph idx="1"/>
          </p:nvPr>
        </p:nvSpPr>
        <p:spPr>
          <a:xfrm>
            <a:off x="2667000" y="1981200"/>
            <a:ext cx="4114800" cy="2895600"/>
          </a:xfrm>
        </p:spPr>
        <p:txBody>
          <a:bodyPr/>
          <a:lstStyle/>
          <a:p>
            <a:pPr marL="0" indent="0">
              <a:buFont typeface="Wingdings" pitchFamily="2" charset="2"/>
              <a:buNone/>
            </a:pPr>
            <a:r>
              <a:rPr lang="en-US" altLang="en-US" dirty="0" smtClean="0">
                <a:solidFill>
                  <a:srgbClr val="000000"/>
                </a:solidFill>
              </a:rPr>
              <a:t>Six circles arranged in a circle around “AEPS Domains”, with arrows in between them pointing clockwise. The six circles say Fine Motor, Gross Motor, Adaptive, Cognitive, Social Communication, and Social</a:t>
            </a:r>
            <a:r>
              <a:rPr lang="en-US" altLang="en-US" dirty="0" smtClean="0"/>
              <a:t>.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39738" y="244475"/>
            <a:ext cx="8280400" cy="1050925"/>
          </a:xfrm>
        </p:spPr>
        <p:txBody>
          <a:bodyPr/>
          <a:lstStyle/>
          <a:p>
            <a:pPr eaLnBrk="1" hangingPunct="1"/>
            <a:r>
              <a:rPr lang="en-US" altLang="en-US" b="1" dirty="0" smtClean="0"/>
              <a:t>Developing Outcomes</a:t>
            </a:r>
          </a:p>
        </p:txBody>
      </p:sp>
      <p:sp>
        <p:nvSpPr>
          <p:cNvPr id="3" name="Content Placeholder 1"/>
          <p:cNvSpPr>
            <a:spLocks noGrp="1"/>
          </p:cNvSpPr>
          <p:nvPr>
            <p:ph idx="1"/>
          </p:nvPr>
        </p:nvSpPr>
        <p:spPr>
          <a:xfrm>
            <a:off x="1447800" y="1371600"/>
            <a:ext cx="7010400" cy="4746625"/>
          </a:xfrm>
        </p:spPr>
        <p:txBody>
          <a:bodyPr/>
          <a:lstStyle/>
          <a:p>
            <a:pPr eaLnBrk="1" hangingPunct="1">
              <a:buFont typeface="Wingdings" pitchFamily="2" charset="2"/>
              <a:buNone/>
              <a:defRPr/>
            </a:pPr>
            <a:r>
              <a:rPr lang="en-US" b="1" dirty="0" smtClean="0"/>
              <a:t>Key Components  </a:t>
            </a:r>
          </a:p>
          <a:p>
            <a:pPr eaLnBrk="1" hangingPunct="1">
              <a:buClr>
                <a:schemeClr val="accent4">
                  <a:lumMod val="75000"/>
                </a:schemeClr>
              </a:buClr>
              <a:defRPr/>
            </a:pPr>
            <a:r>
              <a:rPr lang="en-US" dirty="0" smtClean="0"/>
              <a:t> Priorities and Preferences</a:t>
            </a:r>
          </a:p>
          <a:p>
            <a:pPr eaLnBrk="1" hangingPunct="1">
              <a:buClr>
                <a:schemeClr val="accent4">
                  <a:lumMod val="75000"/>
                </a:schemeClr>
              </a:buClr>
              <a:defRPr/>
            </a:pPr>
            <a:r>
              <a:rPr lang="en-US" dirty="0" smtClean="0"/>
              <a:t> Functionality</a:t>
            </a:r>
          </a:p>
          <a:p>
            <a:pPr eaLnBrk="1" hangingPunct="1">
              <a:buClr>
                <a:schemeClr val="accent4">
                  <a:lumMod val="75000"/>
                </a:schemeClr>
              </a:buClr>
              <a:defRPr/>
            </a:pPr>
            <a:r>
              <a:rPr lang="en-US" dirty="0" smtClean="0"/>
              <a:t> Generality</a:t>
            </a:r>
          </a:p>
          <a:p>
            <a:pPr eaLnBrk="1" hangingPunct="1">
              <a:buClr>
                <a:schemeClr val="accent4">
                  <a:lumMod val="75000"/>
                </a:schemeClr>
              </a:buClr>
              <a:defRPr/>
            </a:pPr>
            <a:r>
              <a:rPr lang="en-US" dirty="0" smtClean="0"/>
              <a:t> Ease of Integration</a:t>
            </a:r>
          </a:p>
          <a:p>
            <a:pPr eaLnBrk="1" hangingPunct="1">
              <a:buClr>
                <a:schemeClr val="accent4">
                  <a:lumMod val="75000"/>
                </a:schemeClr>
              </a:buClr>
              <a:defRPr/>
            </a:pPr>
            <a:r>
              <a:rPr lang="en-US" dirty="0" smtClean="0"/>
              <a:t> Developmental Appropriateness</a:t>
            </a:r>
          </a:p>
          <a:p>
            <a:pPr marL="0" indent="0" algn="r" eaLnBrk="1" hangingPunct="1">
              <a:buFont typeface="Arial" pitchFamily="34" charset="0"/>
              <a:buNone/>
              <a:defRPr/>
            </a:pPr>
            <a:r>
              <a:rPr lang="en-US" dirty="0" smtClean="0">
                <a:latin typeface="Arial"/>
                <a:cs typeface="Arial"/>
              </a:rPr>
              <a:t>(Chen, 2014)</a:t>
            </a:r>
            <a:endParaRPr lang="en-US" dirty="0">
              <a:latin typeface="Arial"/>
              <a:cs typeface="Arial"/>
            </a:endParaRP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11</a:t>
            </a:fld>
            <a:endParaRPr lang="en-US"/>
          </a:p>
        </p:txBody>
      </p:sp>
    </p:spTree>
  </p:cSld>
  <p:clrMapOvr>
    <a:masterClrMapping/>
  </p:clrMapOvr>
  <p:transition spd="slow">
    <p:sndAc>
      <p:stSnd>
        <p:snd r:embed="rId3" name="click.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hidden="1"/>
          <p:cNvSpPr>
            <a:spLocks noGrp="1"/>
          </p:cNvSpPr>
          <p:nvPr>
            <p:ph type="title"/>
          </p:nvPr>
        </p:nvSpPr>
        <p:spPr/>
        <p:txBody>
          <a:bodyPr/>
          <a:lstStyle/>
          <a:p>
            <a:r>
              <a:rPr lang="en-US" altLang="en-US" dirty="0" smtClean="0"/>
              <a:t>AEPS Domains- Fine Motor and Gross Motor</a:t>
            </a:r>
          </a:p>
        </p:txBody>
      </p:sp>
      <p:pic>
        <p:nvPicPr>
          <p:cNvPr id="20483" name="Picture 1" descr="AEPS Domains diagram. Description in outline conten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Content Placeholder 1" hidden="1"/>
          <p:cNvSpPr>
            <a:spLocks noGrp="1"/>
          </p:cNvSpPr>
          <p:nvPr>
            <p:ph idx="1"/>
          </p:nvPr>
        </p:nvSpPr>
        <p:spPr>
          <a:xfrm>
            <a:off x="2743200" y="1676400"/>
            <a:ext cx="3886200" cy="3276600"/>
          </a:xfrm>
        </p:spPr>
        <p:txBody>
          <a:bodyPr/>
          <a:lstStyle/>
          <a:p>
            <a:pPr marL="0" indent="0">
              <a:buFont typeface="Wingdings" pitchFamily="2" charset="2"/>
              <a:buNone/>
            </a:pPr>
            <a:r>
              <a:rPr lang="en-US" altLang="en-US" sz="2000" dirty="0" smtClean="0">
                <a:solidFill>
                  <a:srgbClr val="000000"/>
                </a:solidFill>
              </a:rPr>
              <a:t>Six circles arranged in a circle around “AEPS Domains”, with arrows in between them pointing clockwise. The six circles say Fine Motor, Gross Motor, Adaptive, Cognitive, Social Communication, and Social</a:t>
            </a:r>
            <a:r>
              <a:rPr lang="en-US" altLang="en-US" sz="2000" dirty="0" smtClean="0"/>
              <a:t>. </a:t>
            </a:r>
            <a:r>
              <a:rPr lang="en-US" altLang="en-US" sz="2000" dirty="0" smtClean="0">
                <a:solidFill>
                  <a:schemeClr val="tx1"/>
                </a:solidFill>
              </a:rPr>
              <a:t>Fine Motor and Gross Motor are highlighted.</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smtClean="0"/>
              <a:t>Impact on Motor Skills</a:t>
            </a:r>
            <a:endParaRPr lang="en-US" altLang="en-US" sz="4800" dirty="0" smtClean="0"/>
          </a:p>
        </p:txBody>
      </p:sp>
      <p:sp>
        <p:nvSpPr>
          <p:cNvPr id="21507" name="Content Placeholder 1"/>
          <p:cNvSpPr>
            <a:spLocks noGrp="1"/>
          </p:cNvSpPr>
          <p:nvPr>
            <p:ph idx="1"/>
          </p:nvPr>
        </p:nvSpPr>
        <p:spPr>
          <a:xfrm>
            <a:off x="1905000" y="1676400"/>
            <a:ext cx="6646863" cy="4365625"/>
          </a:xfrm>
        </p:spPr>
        <p:txBody>
          <a:bodyPr/>
          <a:lstStyle/>
          <a:p>
            <a:pPr eaLnBrk="1" hangingPunct="1">
              <a:buClr>
                <a:srgbClr val="9EAD2B"/>
              </a:buClr>
            </a:pPr>
            <a:r>
              <a:rPr lang="en-US" altLang="en-US" sz="3600" dirty="0" smtClean="0"/>
              <a:t>“Bubble” environment</a:t>
            </a:r>
          </a:p>
          <a:p>
            <a:pPr eaLnBrk="1" hangingPunct="1">
              <a:buClr>
                <a:srgbClr val="9EAD2B"/>
              </a:buClr>
            </a:pPr>
            <a:r>
              <a:rPr lang="en-US" altLang="en-US" sz="3600" dirty="0" smtClean="0"/>
              <a:t> Body awareness</a:t>
            </a:r>
            <a:endParaRPr lang="en-US" altLang="en-US" sz="3600" u="sng" dirty="0" smtClean="0"/>
          </a:p>
          <a:p>
            <a:pPr eaLnBrk="1" hangingPunct="1">
              <a:buClr>
                <a:srgbClr val="9EAD2B"/>
              </a:buClr>
            </a:pPr>
            <a:r>
              <a:rPr lang="en-US" altLang="en-US" sz="3600" dirty="0" smtClean="0"/>
              <a:t> Space awareness</a:t>
            </a:r>
          </a:p>
          <a:p>
            <a:pPr eaLnBrk="1" hangingPunct="1">
              <a:buClr>
                <a:srgbClr val="9EAD2B"/>
              </a:buClr>
            </a:pPr>
            <a:r>
              <a:rPr lang="en-US" altLang="en-US" sz="3600" dirty="0" smtClean="0"/>
              <a:t> Reaching and movement </a:t>
            </a:r>
          </a:p>
          <a:p>
            <a:pPr eaLnBrk="1" hangingPunct="1">
              <a:buClr>
                <a:srgbClr val="9EAD2B"/>
              </a:buClr>
            </a:pPr>
            <a:r>
              <a:rPr lang="en-US" altLang="en-US" sz="3600" dirty="0" smtClean="0"/>
              <a:t> Locomotion</a:t>
            </a:r>
          </a:p>
        </p:txBody>
      </p:sp>
      <p:pic>
        <p:nvPicPr>
          <p:cNvPr id="215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95800"/>
            <a:ext cx="21717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3200" b="1" dirty="0" smtClean="0"/>
              <a:t>How can we help improve motor skills?</a:t>
            </a:r>
            <a:endParaRPr lang="en-US" altLang="en-US" sz="3200" dirty="0" smtClean="0"/>
          </a:p>
        </p:txBody>
      </p:sp>
      <p:sp>
        <p:nvSpPr>
          <p:cNvPr id="22531" name="Content Placeholder 1"/>
          <p:cNvSpPr>
            <a:spLocks noGrp="1"/>
          </p:cNvSpPr>
          <p:nvPr>
            <p:ph idx="1"/>
          </p:nvPr>
        </p:nvSpPr>
        <p:spPr>
          <a:xfrm>
            <a:off x="1600200" y="1828800"/>
            <a:ext cx="6646863" cy="4670425"/>
          </a:xfrm>
        </p:spPr>
        <p:txBody>
          <a:bodyPr/>
          <a:lstStyle/>
          <a:p>
            <a:pPr marL="514350" indent="-514350" eaLnBrk="1" hangingPunct="1">
              <a:spcBef>
                <a:spcPct val="0"/>
              </a:spcBef>
              <a:buClrTx/>
              <a:buSzTx/>
              <a:buFont typeface="Arial" pitchFamily="34" charset="0"/>
              <a:buAutoNum type="arabicPeriod"/>
            </a:pPr>
            <a:r>
              <a:rPr lang="en-US" altLang="en-US" sz="3200" dirty="0" smtClean="0">
                <a:solidFill>
                  <a:srgbClr val="000000"/>
                </a:solidFill>
              </a:rPr>
              <a:t>Provide safety, security, predictability</a:t>
            </a:r>
            <a:endParaRPr lang="en-US" altLang="en-US" sz="900" dirty="0" smtClean="0">
              <a:solidFill>
                <a:srgbClr val="000000"/>
              </a:solidFill>
            </a:endParaRPr>
          </a:p>
          <a:p>
            <a:pPr marL="514350" indent="-514350" eaLnBrk="1" hangingPunct="1">
              <a:spcBef>
                <a:spcPct val="0"/>
              </a:spcBef>
              <a:buClrTx/>
              <a:buSzTx/>
              <a:buFont typeface="Arial" pitchFamily="34" charset="0"/>
              <a:buAutoNum type="arabicPeriod"/>
            </a:pPr>
            <a:r>
              <a:rPr lang="en-US" altLang="en-US" sz="3200" dirty="0" smtClean="0">
                <a:solidFill>
                  <a:srgbClr val="000000"/>
                </a:solidFill>
              </a:rPr>
              <a:t>Create responsive environments </a:t>
            </a:r>
            <a:endParaRPr lang="en-US" altLang="en-US" sz="900" dirty="0" smtClean="0">
              <a:solidFill>
                <a:srgbClr val="000000"/>
              </a:solidFill>
            </a:endParaRPr>
          </a:p>
          <a:p>
            <a:pPr marL="514350" indent="-514350" eaLnBrk="1" hangingPunct="1">
              <a:spcBef>
                <a:spcPct val="0"/>
              </a:spcBef>
              <a:buClrTx/>
              <a:buSzTx/>
              <a:buFont typeface="Arial" pitchFamily="34" charset="0"/>
              <a:buAutoNum type="arabicPeriod"/>
            </a:pPr>
            <a:r>
              <a:rPr lang="en-US" altLang="en-US" sz="3200" dirty="0" smtClean="0">
                <a:solidFill>
                  <a:srgbClr val="000000"/>
                </a:solidFill>
              </a:rPr>
              <a:t>Use active learning principles &amp; practices</a:t>
            </a:r>
            <a:endParaRPr lang="en-US" altLang="en-US" sz="800" dirty="0" smtClean="0">
              <a:solidFill>
                <a:srgbClr val="000000"/>
              </a:solidFill>
            </a:endParaRPr>
          </a:p>
          <a:p>
            <a:pPr marL="514350" indent="-514350" eaLnBrk="1" hangingPunct="1">
              <a:spcBef>
                <a:spcPct val="0"/>
              </a:spcBef>
              <a:buClrTx/>
              <a:buSzTx/>
              <a:buFont typeface="Arial" pitchFamily="34" charset="0"/>
              <a:buAutoNum type="arabicPeriod"/>
            </a:pPr>
            <a:r>
              <a:rPr lang="en-US" altLang="en-US" sz="3200" dirty="0" smtClean="0">
                <a:solidFill>
                  <a:srgbClr val="000000"/>
                </a:solidFill>
              </a:rPr>
              <a:t>Expand experiences &amp; environments thoughtfully</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4000" b="1" dirty="0" smtClean="0"/>
              <a:t>Safety – Security – Predictability </a:t>
            </a:r>
            <a:endParaRPr lang="en-US" altLang="en-US" sz="4000" dirty="0" smtClean="0"/>
          </a:p>
        </p:txBody>
      </p:sp>
      <p:sp>
        <p:nvSpPr>
          <p:cNvPr id="23555" name="Content Placeholder 1"/>
          <p:cNvSpPr>
            <a:spLocks noGrp="1"/>
          </p:cNvSpPr>
          <p:nvPr>
            <p:ph idx="1"/>
          </p:nvPr>
        </p:nvSpPr>
        <p:spPr>
          <a:xfrm>
            <a:off x="2057400" y="1905000"/>
            <a:ext cx="6113463" cy="4213225"/>
          </a:xfrm>
        </p:spPr>
        <p:txBody>
          <a:bodyPr/>
          <a:lstStyle/>
          <a:p>
            <a:pPr eaLnBrk="1" hangingPunct="1">
              <a:buClr>
                <a:srgbClr val="9EAD2B"/>
              </a:buClr>
            </a:pPr>
            <a:r>
              <a:rPr lang="en-US" altLang="en-US" sz="3200" dirty="0" smtClean="0"/>
              <a:t> Pay extra attention to basic safety practices</a:t>
            </a:r>
            <a:endParaRPr lang="en-US" altLang="en-US" sz="800" dirty="0" smtClean="0"/>
          </a:p>
          <a:p>
            <a:pPr eaLnBrk="1" hangingPunct="1">
              <a:buClr>
                <a:srgbClr val="9EAD2B"/>
              </a:buClr>
            </a:pPr>
            <a:r>
              <a:rPr lang="en-US" altLang="en-US" sz="3200" dirty="0" smtClean="0"/>
              <a:t> Provide safe base</a:t>
            </a:r>
            <a:endParaRPr lang="en-US" altLang="en-US" sz="800" dirty="0" smtClean="0"/>
          </a:p>
          <a:p>
            <a:pPr eaLnBrk="1" hangingPunct="1">
              <a:buClr>
                <a:srgbClr val="9EAD2B"/>
              </a:buClr>
            </a:pPr>
            <a:r>
              <a:rPr lang="en-US" altLang="en-US" sz="3200" dirty="0" smtClean="0"/>
              <a:t> Familiarity fosters security</a:t>
            </a:r>
            <a:endParaRPr lang="en-US" altLang="en-US" sz="800" dirty="0" smtClean="0"/>
          </a:p>
          <a:p>
            <a:pPr eaLnBrk="1" hangingPunct="1">
              <a:buClr>
                <a:srgbClr val="9EAD2B"/>
              </a:buClr>
            </a:pPr>
            <a:r>
              <a:rPr lang="en-US" altLang="en-US" sz="3200" dirty="0" smtClean="0"/>
              <a:t> Sense of control</a:t>
            </a:r>
            <a:endParaRPr lang="en-US" altLang="en-US" sz="800" dirty="0" smtClean="0"/>
          </a:p>
          <a:p>
            <a:pPr eaLnBrk="1" hangingPunct="1">
              <a:buClr>
                <a:srgbClr val="9EAD2B"/>
              </a:buClr>
            </a:pPr>
            <a:r>
              <a:rPr lang="en-US" altLang="en-US" sz="3200" dirty="0" smtClean="0"/>
              <a:t> Willingness to try new things</a:t>
            </a:r>
            <a:endParaRPr lang="en-US" altLang="en-US" sz="900" dirty="0" smtClean="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b="1" dirty="0" smtClean="0"/>
              <a:t>Responsive</a:t>
            </a:r>
            <a:r>
              <a:rPr lang="en-US" altLang="en-US" sz="4000" b="1" dirty="0" smtClean="0"/>
              <a:t> Environments </a:t>
            </a:r>
            <a:endParaRPr lang="en-US" altLang="en-US" dirty="0" smtClean="0"/>
          </a:p>
        </p:txBody>
      </p:sp>
      <p:sp>
        <p:nvSpPr>
          <p:cNvPr id="24579" name="Content Placeholder 1"/>
          <p:cNvSpPr>
            <a:spLocks noGrp="1"/>
          </p:cNvSpPr>
          <p:nvPr>
            <p:ph idx="1"/>
          </p:nvPr>
        </p:nvSpPr>
        <p:spPr>
          <a:xfrm>
            <a:off x="1828800" y="1676400"/>
            <a:ext cx="6629400" cy="4441825"/>
          </a:xfrm>
        </p:spPr>
        <p:txBody>
          <a:bodyPr/>
          <a:lstStyle/>
          <a:p>
            <a:pPr eaLnBrk="1" hangingPunct="1">
              <a:buClr>
                <a:srgbClr val="9EAD2B"/>
              </a:buClr>
            </a:pPr>
            <a:r>
              <a:rPr lang="en-US" altLang="en-US" sz="2800" dirty="0" smtClean="0"/>
              <a:t>Encourage discovery and practice  </a:t>
            </a:r>
          </a:p>
          <a:p>
            <a:pPr eaLnBrk="1" hangingPunct="1">
              <a:buClr>
                <a:srgbClr val="9EAD2B"/>
              </a:buClr>
            </a:pPr>
            <a:r>
              <a:rPr lang="en-US" altLang="en-US" sz="2800" dirty="0" smtClean="0"/>
              <a:t>Offer immediate feedback </a:t>
            </a:r>
          </a:p>
          <a:p>
            <a:pPr eaLnBrk="1" hangingPunct="1">
              <a:buClr>
                <a:srgbClr val="9EAD2B"/>
              </a:buClr>
            </a:pPr>
            <a:r>
              <a:rPr lang="en-US" altLang="en-US" sz="2800" dirty="0" smtClean="0"/>
              <a:t>Provide sense of familiarity and control</a:t>
            </a:r>
            <a:endParaRPr lang="en-US" altLang="en-US" sz="700" dirty="0" smtClean="0"/>
          </a:p>
          <a:p>
            <a:pPr marL="303213" lvl="1" indent="0" eaLnBrk="1" hangingPunct="1">
              <a:buClr>
                <a:srgbClr val="9EAD2B"/>
              </a:buClr>
              <a:buFont typeface="Wingdings" pitchFamily="2" charset="2"/>
              <a:buNone/>
            </a:pPr>
            <a:r>
              <a:rPr lang="en-US" altLang="en-US" sz="2400" b="1" dirty="0" smtClean="0"/>
              <a:t>Examples</a:t>
            </a:r>
          </a:p>
          <a:p>
            <a:pPr lvl="2" eaLnBrk="1" hangingPunct="1">
              <a:buClrTx/>
              <a:buFont typeface="Arial" pitchFamily="34" charset="0"/>
              <a:buChar char="•"/>
            </a:pPr>
            <a:r>
              <a:rPr lang="en-US" altLang="en-US" sz="2200" dirty="0" smtClean="0"/>
              <a:t>Lilli Nielsen’s “Little Room”</a:t>
            </a:r>
          </a:p>
          <a:p>
            <a:pPr lvl="2" eaLnBrk="1" hangingPunct="1">
              <a:buClrTx/>
              <a:buFont typeface="Arial" pitchFamily="34" charset="0"/>
              <a:buChar char="•"/>
            </a:pPr>
            <a:r>
              <a:rPr lang="en-US" altLang="en-US" sz="2200" dirty="0" smtClean="0"/>
              <a:t>Resonance board</a:t>
            </a:r>
          </a:p>
          <a:p>
            <a:pPr lvl="2" eaLnBrk="1" hangingPunct="1">
              <a:buClrTx/>
              <a:buFont typeface="Arial" pitchFamily="34" charset="0"/>
              <a:buChar char="•"/>
            </a:pPr>
            <a:r>
              <a:rPr lang="en-US" altLang="en-US" sz="2200" dirty="0" smtClean="0"/>
              <a:t>Stay put play spaces</a:t>
            </a:r>
          </a:p>
          <a:p>
            <a:pPr lvl="2" eaLnBrk="1" hangingPunct="1">
              <a:buClrTx/>
              <a:buFont typeface="Arial" pitchFamily="34" charset="0"/>
              <a:buChar char="•"/>
            </a:pPr>
            <a:r>
              <a:rPr lang="en-US" altLang="en-US" sz="2200" dirty="0" smtClean="0"/>
              <a:t>Create your own!</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600" b="1" dirty="0" smtClean="0"/>
              <a:t>Active Learning Principles &amp; Practices</a:t>
            </a:r>
            <a:endParaRPr lang="en-US" altLang="en-US" sz="3600" dirty="0" smtClean="0"/>
          </a:p>
        </p:txBody>
      </p:sp>
      <p:sp>
        <p:nvSpPr>
          <p:cNvPr id="25603" name="Content Placeholder 1"/>
          <p:cNvSpPr>
            <a:spLocks noGrp="1"/>
          </p:cNvSpPr>
          <p:nvPr>
            <p:ph idx="1"/>
          </p:nvPr>
        </p:nvSpPr>
        <p:spPr>
          <a:xfrm>
            <a:off x="1600200" y="1524000"/>
            <a:ext cx="7162800" cy="4876800"/>
          </a:xfrm>
        </p:spPr>
        <p:txBody>
          <a:bodyPr/>
          <a:lstStyle/>
          <a:p>
            <a:pPr eaLnBrk="1" hangingPunct="1">
              <a:buClr>
                <a:srgbClr val="9EAD2B"/>
              </a:buClr>
            </a:pPr>
            <a:r>
              <a:rPr lang="en-US" altLang="en-US" dirty="0" smtClean="0"/>
              <a:t>Encourage movement &amp; self-directed exploration</a:t>
            </a:r>
          </a:p>
          <a:p>
            <a:pPr eaLnBrk="1" hangingPunct="1">
              <a:buClr>
                <a:srgbClr val="9EAD2B"/>
              </a:buClr>
            </a:pPr>
            <a:r>
              <a:rPr lang="en-US" altLang="en-US" dirty="0" smtClean="0"/>
              <a:t>Maximize engagement &amp; participation </a:t>
            </a:r>
          </a:p>
          <a:p>
            <a:pPr eaLnBrk="1" hangingPunct="1">
              <a:buClr>
                <a:srgbClr val="9EAD2B"/>
              </a:buClr>
            </a:pPr>
            <a:r>
              <a:rPr lang="en-US" altLang="en-US" dirty="0" smtClean="0"/>
              <a:t>Facilitate self-directed exploration</a:t>
            </a:r>
          </a:p>
          <a:p>
            <a:pPr eaLnBrk="1" hangingPunct="1">
              <a:buClr>
                <a:srgbClr val="9EAD2B"/>
              </a:buClr>
            </a:pPr>
            <a:r>
              <a:rPr lang="en-US" altLang="en-US" dirty="0" smtClean="0"/>
              <a:t>Build on child preferences</a:t>
            </a:r>
          </a:p>
          <a:p>
            <a:pPr eaLnBrk="1" hangingPunct="1">
              <a:buClr>
                <a:srgbClr val="9EAD2B"/>
              </a:buClr>
            </a:pPr>
            <a:r>
              <a:rPr lang="en-US" altLang="en-US" dirty="0" smtClean="0"/>
              <a:t>Encourage communication </a:t>
            </a:r>
          </a:p>
          <a:p>
            <a:pPr eaLnBrk="1" hangingPunct="1">
              <a:buClr>
                <a:srgbClr val="9EAD2B"/>
              </a:buClr>
            </a:pPr>
            <a:r>
              <a:rPr lang="en-US" altLang="en-US" dirty="0" smtClean="0"/>
              <a:t>Promote memory &amp; autonomy </a:t>
            </a:r>
          </a:p>
          <a:p>
            <a:pPr eaLnBrk="1" hangingPunct="1">
              <a:buClr>
                <a:srgbClr val="9EAD2B"/>
              </a:buClr>
              <a:buFont typeface="Wingdings" pitchFamily="2" charset="2"/>
              <a:buNone/>
            </a:pPr>
            <a:r>
              <a:rPr lang="en-US" altLang="en-US" b="1" dirty="0" smtClean="0"/>
              <a:t>	</a:t>
            </a:r>
            <a:r>
              <a:rPr lang="en-US" altLang="en-US" sz="2200" b="1" dirty="0" smtClean="0"/>
              <a:t>Examples</a:t>
            </a:r>
          </a:p>
          <a:p>
            <a:pPr lvl="2" eaLnBrk="1" hangingPunct="1">
              <a:buClrTx/>
              <a:buFont typeface="Arial" pitchFamily="34" charset="0"/>
              <a:buChar char="•"/>
            </a:pPr>
            <a:r>
              <a:rPr lang="en-US" altLang="en-US" sz="2200" dirty="0" smtClean="0"/>
              <a:t>Hand Under Hand</a:t>
            </a:r>
          </a:p>
          <a:p>
            <a:pPr lvl="2" eaLnBrk="1" hangingPunct="1">
              <a:buClrTx/>
              <a:buFont typeface="Arial" pitchFamily="34" charset="0"/>
              <a:buChar char="•"/>
            </a:pPr>
            <a:r>
              <a:rPr lang="en-US" altLang="en-US" sz="2200" dirty="0" smtClean="0"/>
              <a:t>Wait Time  </a:t>
            </a:r>
          </a:p>
          <a:p>
            <a:pPr lvl="2" eaLnBrk="1" hangingPunct="1">
              <a:buClrTx/>
              <a:buFont typeface="Arial" pitchFamily="34" charset="0"/>
              <a:buChar char="•"/>
            </a:pPr>
            <a:r>
              <a:rPr lang="en-US" altLang="en-US" sz="2200" dirty="0" smtClean="0"/>
              <a:t>Motor modeling </a:t>
            </a:r>
          </a:p>
          <a:p>
            <a:pPr lvl="2" eaLnBrk="1" hangingPunct="1">
              <a:buClrTx/>
              <a:buFont typeface="Arial" pitchFamily="34" charset="0"/>
              <a:buChar char="•"/>
            </a:pPr>
            <a:r>
              <a:rPr lang="en-US" altLang="en-US" sz="2200" dirty="0" smtClean="0"/>
              <a:t>Repetition &amp; practice</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b="1" dirty="0" smtClean="0">
                <a:sym typeface="Calibri" pitchFamily="34" charset="0"/>
              </a:rPr>
              <a:t>Hand Under Hand (1 of 2)</a:t>
            </a:r>
            <a:endParaRPr lang="en-US" altLang="en-US" dirty="0" smtClean="0"/>
          </a:p>
        </p:txBody>
      </p:sp>
      <p:sp>
        <p:nvSpPr>
          <p:cNvPr id="26627" name="Content Placeholder 1"/>
          <p:cNvSpPr>
            <a:spLocks noGrp="1"/>
          </p:cNvSpPr>
          <p:nvPr>
            <p:ph sz="quarter" idx="13"/>
          </p:nvPr>
        </p:nvSpPr>
        <p:spPr>
          <a:xfrm>
            <a:off x="1447800" y="1600200"/>
            <a:ext cx="6324600" cy="1524000"/>
          </a:xfrm>
        </p:spPr>
        <p:txBody>
          <a:bodyPr/>
          <a:lstStyle/>
          <a:p>
            <a:pPr marL="0" indent="0">
              <a:buFont typeface="Wingdings" pitchFamily="2" charset="2"/>
              <a:buNone/>
            </a:pPr>
            <a:r>
              <a:rPr lang="en-US" altLang="en-US" sz="2400" b="1" dirty="0" smtClean="0"/>
              <a:t>Hand Under Hand </a:t>
            </a:r>
            <a:r>
              <a:rPr lang="en-US" altLang="en-US" sz="2400" dirty="0" smtClean="0"/>
              <a:t>is a strategy where the learner’s hands are gently guided from underneath, which allows the child to explore and participate as they choose.</a:t>
            </a:r>
          </a:p>
        </p:txBody>
      </p:sp>
      <p:sp>
        <p:nvSpPr>
          <p:cNvPr id="3" name="Content Placeholder 2"/>
          <p:cNvSpPr>
            <a:spLocks noGrp="1"/>
          </p:cNvSpPr>
          <p:nvPr>
            <p:ph sz="quarter" idx="14"/>
          </p:nvPr>
        </p:nvSpPr>
        <p:spPr>
          <a:xfrm>
            <a:off x="1524000" y="3352800"/>
            <a:ext cx="3581400" cy="2971800"/>
          </a:xfrm>
        </p:spPr>
        <p:txBody>
          <a:bodyPr/>
          <a:lstStyle/>
          <a:p>
            <a:pPr marL="0" indent="0">
              <a:buNone/>
            </a:pPr>
            <a:r>
              <a:rPr lang="en-US" altLang="en-US" b="1" dirty="0" smtClean="0">
                <a:solidFill>
                  <a:srgbClr val="000000"/>
                </a:solidFill>
                <a:latin typeface="+mn-lt"/>
                <a:sym typeface="Calibri" pitchFamily="34" charset="0"/>
              </a:rPr>
              <a:t>Hand Over Hand  </a:t>
            </a:r>
            <a:r>
              <a:rPr lang="en-US" altLang="en-US" dirty="0" smtClean="0">
                <a:solidFill>
                  <a:srgbClr val="000000"/>
                </a:solidFill>
                <a:latin typeface="+mn-lt"/>
                <a:sym typeface="Calibri" pitchFamily="34" charset="0"/>
              </a:rPr>
              <a:t>as a teaching strategy is passive from the learner’s perspective, often aversive, and may not respect the learner’s preferences.  </a:t>
            </a:r>
          </a:p>
          <a:p>
            <a:pPr marL="0" indent="0">
              <a:buNone/>
            </a:pPr>
            <a:endParaRPr lang="en-US" dirty="0"/>
          </a:p>
        </p:txBody>
      </p:sp>
      <p:sp>
        <p:nvSpPr>
          <p:cNvPr id="2" name="Slide Number Placeholder 1"/>
          <p:cNvSpPr>
            <a:spLocks noGrp="1"/>
          </p:cNvSpPr>
          <p:nvPr>
            <p:ph type="sldNum" sz="quarter" idx="17"/>
          </p:nvPr>
        </p:nvSpPr>
        <p:spPr/>
        <p:txBody>
          <a:bodyPr/>
          <a:lstStyle/>
          <a:p>
            <a:pPr>
              <a:defRPr/>
            </a:pPr>
            <a:fld id="{071339B7-95FB-4B30-9422-6D25CAE12A75}" type="slidenum">
              <a:rPr lang="en-US" smtClean="0"/>
              <a:pPr>
                <a:defRPr/>
              </a:pPr>
              <a:t>18</a:t>
            </a:fld>
            <a:endParaRPr lang="en-US"/>
          </a:p>
        </p:txBody>
      </p:sp>
      <p:pic>
        <p:nvPicPr>
          <p:cNvPr id="26629" name="Picture 1" descr="Toddler sitting in eating chair with unpleasant facial expression. Toddler's hand is held tightly by adult who is trying to help the toddler with an a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9863" y="3587750"/>
            <a:ext cx="3365500"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228600"/>
            <a:ext cx="8610600" cy="838200"/>
          </a:xfrm>
        </p:spPr>
        <p:txBody>
          <a:bodyPr/>
          <a:lstStyle/>
          <a:p>
            <a:r>
              <a:rPr lang="en-US" altLang="en-US" b="1" dirty="0" smtClean="0"/>
              <a:t>Hand Under Hand (2 of 2)</a:t>
            </a:r>
          </a:p>
        </p:txBody>
      </p:sp>
      <p:sp>
        <p:nvSpPr>
          <p:cNvPr id="27651" name="Content Placeholder 1"/>
          <p:cNvSpPr>
            <a:spLocks noGrp="1"/>
          </p:cNvSpPr>
          <p:nvPr>
            <p:ph idx="1"/>
          </p:nvPr>
        </p:nvSpPr>
        <p:spPr>
          <a:xfrm>
            <a:off x="1447800" y="1447800"/>
            <a:ext cx="7391400" cy="4724400"/>
          </a:xfrm>
        </p:spPr>
        <p:txBody>
          <a:bodyPr/>
          <a:lstStyle/>
          <a:p>
            <a:pPr>
              <a:buClr>
                <a:schemeClr val="accent4">
                  <a:lumMod val="75000"/>
                </a:schemeClr>
              </a:buClr>
              <a:defRPr/>
            </a:pPr>
            <a:r>
              <a:rPr lang="en-US" altLang="en-US" sz="3400" dirty="0" smtClean="0"/>
              <a:t>Access to ways people use hands</a:t>
            </a:r>
          </a:p>
          <a:p>
            <a:pPr>
              <a:buClr>
                <a:schemeClr val="accent4">
                  <a:lumMod val="75000"/>
                </a:schemeClr>
              </a:buClr>
              <a:defRPr/>
            </a:pPr>
            <a:r>
              <a:rPr lang="en-US" altLang="en-US" sz="3400" dirty="0" smtClean="0"/>
              <a:t>Provides spatial awareness through tactile experience</a:t>
            </a:r>
          </a:p>
          <a:p>
            <a:pPr>
              <a:buClr>
                <a:schemeClr val="accent4">
                  <a:lumMod val="75000"/>
                </a:schemeClr>
              </a:buClr>
              <a:defRPr/>
            </a:pPr>
            <a:r>
              <a:rPr lang="en-US" altLang="en-US" sz="3400" dirty="0" smtClean="0"/>
              <a:t>Encourages authentic involvement</a:t>
            </a:r>
          </a:p>
          <a:p>
            <a:pPr>
              <a:buClr>
                <a:schemeClr val="accent4">
                  <a:lumMod val="75000"/>
                </a:schemeClr>
              </a:buClr>
              <a:defRPr/>
            </a:pPr>
            <a:r>
              <a:rPr lang="en-US" altLang="en-US" sz="3400" dirty="0" smtClean="0"/>
              <a:t>Stimulates curiosity</a:t>
            </a:r>
          </a:p>
          <a:p>
            <a:pPr>
              <a:buClr>
                <a:schemeClr val="accent4">
                  <a:lumMod val="75000"/>
                </a:schemeClr>
              </a:buClr>
              <a:defRPr/>
            </a:pPr>
            <a:r>
              <a:rPr lang="en-US" altLang="en-US" sz="3400" dirty="0" smtClean="0"/>
              <a:t>Preparation for tactile signing</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b="1" dirty="0" smtClean="0"/>
              <a:t>Outcomes </a:t>
            </a:r>
          </a:p>
        </p:txBody>
      </p:sp>
      <p:sp>
        <p:nvSpPr>
          <p:cNvPr id="10243" name="Content Placeholder 1"/>
          <p:cNvSpPr>
            <a:spLocks noGrp="1"/>
          </p:cNvSpPr>
          <p:nvPr>
            <p:ph idx="1"/>
          </p:nvPr>
        </p:nvSpPr>
        <p:spPr>
          <a:xfrm>
            <a:off x="1295400" y="1295400"/>
            <a:ext cx="7543800" cy="5257800"/>
          </a:xfrm>
        </p:spPr>
        <p:txBody>
          <a:bodyPr/>
          <a:lstStyle/>
          <a:p>
            <a:pPr marL="514350" indent="-514350" eaLnBrk="1" hangingPunct="1">
              <a:buFont typeface="Arial" pitchFamily="34" charset="0"/>
              <a:buNone/>
            </a:pPr>
            <a:r>
              <a:rPr lang="en-US" altLang="en-US" dirty="0" smtClean="0"/>
              <a:t>Increased knowledge of</a:t>
            </a:r>
          </a:p>
          <a:p>
            <a:pPr marL="514350" indent="-514350" eaLnBrk="1" hangingPunct="1">
              <a:buClr>
                <a:srgbClr val="192970"/>
              </a:buClr>
              <a:buFont typeface="Calibri" pitchFamily="34" charset="0"/>
              <a:buAutoNum type="arabicPeriod"/>
            </a:pPr>
            <a:r>
              <a:rPr lang="en-US" altLang="en-US" dirty="0" smtClean="0"/>
              <a:t>Risk factors associated with combined vision and hearing loss</a:t>
            </a:r>
          </a:p>
          <a:p>
            <a:pPr marL="514350" indent="-514350" eaLnBrk="1" hangingPunct="1">
              <a:buClr>
                <a:srgbClr val="192970"/>
              </a:buClr>
              <a:buFont typeface="Calibri" pitchFamily="34" charset="0"/>
              <a:buAutoNum type="arabicPeriod"/>
            </a:pPr>
            <a:r>
              <a:rPr lang="en-US" altLang="en-US" dirty="0" smtClean="0"/>
              <a:t>Impact of combined vision and hearing loss on early development</a:t>
            </a:r>
          </a:p>
          <a:p>
            <a:pPr marL="514350" indent="-514350" eaLnBrk="1" hangingPunct="1">
              <a:buClr>
                <a:srgbClr val="192970"/>
              </a:buClr>
              <a:buFont typeface="Calibri" pitchFamily="34" charset="0"/>
              <a:buAutoNum type="arabicPeriod"/>
            </a:pPr>
            <a:r>
              <a:rPr lang="en-US" altLang="en-US" dirty="0" smtClean="0"/>
              <a:t>Key evidence-based practices to improve developmental outcomes </a:t>
            </a:r>
          </a:p>
          <a:p>
            <a:pPr marL="514350" indent="-514350" eaLnBrk="1" hangingPunct="1">
              <a:buClr>
                <a:srgbClr val="192970"/>
              </a:buClr>
              <a:buFont typeface="Calibri" pitchFamily="34" charset="0"/>
              <a:buAutoNum type="arabicPeriod"/>
            </a:pPr>
            <a:r>
              <a:rPr lang="en-US" altLang="en-US" dirty="0" smtClean="0"/>
              <a:t>Accommodations &amp; adaptations that promote access to &amp; participation in learning experiences </a:t>
            </a:r>
          </a:p>
          <a:p>
            <a:pPr marL="514350" indent="-514350" eaLnBrk="1" hangingPunct="1">
              <a:buClr>
                <a:srgbClr val="192970"/>
              </a:buClr>
              <a:buFont typeface="Calibri" pitchFamily="34" charset="0"/>
              <a:buAutoNum type="arabicPeriod"/>
            </a:pPr>
            <a:r>
              <a:rPr lang="en-US" altLang="en-US" dirty="0" smtClean="0"/>
              <a:t>Strategies to promote movement, exploration, communication, concept development &amp; social interaction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38200" y="228600"/>
            <a:ext cx="7470775" cy="990600"/>
          </a:xfrm>
        </p:spPr>
        <p:txBody>
          <a:bodyPr/>
          <a:lstStyle/>
          <a:p>
            <a:pPr eaLnBrk="1" hangingPunct="1"/>
            <a:r>
              <a:rPr lang="en-US" altLang="en-US" b="1" dirty="0" smtClean="0"/>
              <a:t>Wait Time (1 of 2)</a:t>
            </a:r>
          </a:p>
        </p:txBody>
      </p:sp>
      <p:sp>
        <p:nvSpPr>
          <p:cNvPr id="28675" name="Content Placeholder 1"/>
          <p:cNvSpPr>
            <a:spLocks noGrp="1"/>
          </p:cNvSpPr>
          <p:nvPr>
            <p:ph idx="1"/>
          </p:nvPr>
        </p:nvSpPr>
        <p:spPr>
          <a:xfrm>
            <a:off x="1447800" y="1371600"/>
            <a:ext cx="7239000" cy="4754563"/>
          </a:xfrm>
        </p:spPr>
        <p:txBody>
          <a:bodyPr/>
          <a:lstStyle/>
          <a:p>
            <a:pPr eaLnBrk="1" hangingPunct="1">
              <a:buClr>
                <a:srgbClr val="9EAD2B"/>
              </a:buClr>
            </a:pPr>
            <a:r>
              <a:rPr lang="en-US" altLang="en-US" sz="2800" dirty="0" smtClean="0"/>
              <a:t> </a:t>
            </a:r>
            <a:r>
              <a:rPr lang="en-US" altLang="en-US" sz="3200" dirty="0" smtClean="0"/>
              <a:t>Children with deaf-blindness need more time to process information </a:t>
            </a:r>
            <a:endParaRPr lang="en-US" altLang="en-US" sz="900" dirty="0" smtClean="0"/>
          </a:p>
          <a:p>
            <a:pPr eaLnBrk="1" hangingPunct="1">
              <a:buClr>
                <a:srgbClr val="9EAD2B"/>
              </a:buClr>
            </a:pPr>
            <a:r>
              <a:rPr lang="en-US" altLang="en-US" sz="3200" dirty="0" smtClean="0"/>
              <a:t> Amount of wait time depends on child’s physical challenges and communication level</a:t>
            </a:r>
            <a:endParaRPr lang="en-US" altLang="en-US" sz="1000" dirty="0" smtClean="0"/>
          </a:p>
          <a:p>
            <a:pPr eaLnBrk="1" hangingPunct="1">
              <a:buClr>
                <a:srgbClr val="9EAD2B"/>
              </a:buClr>
            </a:pPr>
            <a:r>
              <a:rPr lang="en-US" altLang="en-US" sz="3200" dirty="0" smtClean="0"/>
              <a:t>Consider the pace of your interactions </a:t>
            </a:r>
            <a:endParaRPr lang="en-US" altLang="en-US" sz="900" dirty="0" smtClean="0"/>
          </a:p>
          <a:p>
            <a:pPr eaLnBrk="1" hangingPunct="1">
              <a:buClr>
                <a:srgbClr val="9EAD2B"/>
              </a:buClr>
            </a:pPr>
            <a:r>
              <a:rPr lang="en-US" altLang="en-US" sz="3200" dirty="0" smtClean="0"/>
              <a:t> In most cases – SLOW DOWN!	</a:t>
            </a:r>
          </a:p>
          <a:p>
            <a:pPr algn="r" eaLnBrk="1" hangingPunct="1">
              <a:buFont typeface="Arial" pitchFamily="34" charset="0"/>
              <a:buNone/>
            </a:pPr>
            <a:r>
              <a:rPr lang="en-US" altLang="en-US" sz="2000" dirty="0" smtClean="0">
                <a:cs typeface="Calibri" pitchFamily="34" charset="0"/>
              </a:rPr>
              <a:t>             Illinois,  Project Reach 2010</a:t>
            </a:r>
            <a:r>
              <a:rPr lang="en-US" altLang="en-US" dirty="0" smtClean="0"/>
              <a:t>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38200" y="228600"/>
            <a:ext cx="7470775" cy="1066800"/>
          </a:xfrm>
        </p:spPr>
        <p:txBody>
          <a:bodyPr/>
          <a:lstStyle/>
          <a:p>
            <a:pPr eaLnBrk="1" hangingPunct="1"/>
            <a:r>
              <a:rPr lang="en-US" altLang="en-US" b="1" dirty="0" smtClean="0"/>
              <a:t>Wait Time (2 of 2)</a:t>
            </a:r>
          </a:p>
        </p:txBody>
      </p:sp>
      <p:sp>
        <p:nvSpPr>
          <p:cNvPr id="3" name="Content Placeholder 1"/>
          <p:cNvSpPr>
            <a:spLocks noGrp="1"/>
          </p:cNvSpPr>
          <p:nvPr>
            <p:ph idx="1"/>
          </p:nvPr>
        </p:nvSpPr>
        <p:spPr>
          <a:xfrm>
            <a:off x="1752600" y="1371600"/>
            <a:ext cx="6629400" cy="4746625"/>
          </a:xfrm>
        </p:spPr>
        <p:txBody>
          <a:bodyPr/>
          <a:lstStyle/>
          <a:p>
            <a:pPr eaLnBrk="1" fontAlgn="auto" hangingPunct="1">
              <a:spcAft>
                <a:spcPts val="0"/>
              </a:spcAft>
              <a:buClr>
                <a:srgbClr val="9EAD2B"/>
              </a:buClr>
              <a:defRPr/>
            </a:pPr>
            <a:r>
              <a:rPr lang="en-US" sz="2800" dirty="0" smtClean="0"/>
              <a:t> </a:t>
            </a:r>
            <a:r>
              <a:rPr lang="en-US" sz="3200" dirty="0" smtClean="0"/>
              <a:t>Pause within a familiar routine</a:t>
            </a:r>
          </a:p>
          <a:p>
            <a:pPr eaLnBrk="1" fontAlgn="auto" hangingPunct="1">
              <a:spcAft>
                <a:spcPts val="0"/>
              </a:spcAft>
              <a:buClr>
                <a:srgbClr val="9EAD2B"/>
              </a:buClr>
              <a:defRPr/>
            </a:pPr>
            <a:r>
              <a:rPr lang="en-US" sz="3200" dirty="0" smtClean="0"/>
              <a:t> Watch for anticipation of the next step</a:t>
            </a:r>
          </a:p>
          <a:p>
            <a:pPr eaLnBrk="1" fontAlgn="auto" hangingPunct="1">
              <a:spcAft>
                <a:spcPts val="0"/>
              </a:spcAft>
              <a:buClr>
                <a:srgbClr val="9EAD2B"/>
              </a:buClr>
              <a:defRPr/>
            </a:pPr>
            <a:r>
              <a:rPr lang="en-US" sz="3200" dirty="0" smtClean="0"/>
              <a:t> Watch for movement, body posture, facial expression, gestures and vocalizing to indicate desire to complete an activity</a:t>
            </a:r>
            <a:endParaRPr lang="en-US" sz="1800" b="1" dirty="0" smtClean="0">
              <a:solidFill>
                <a:schemeClr val="accent3">
                  <a:lumMod val="75000"/>
                </a:schemeClr>
              </a:solidFill>
              <a:cs typeface="Calibri" pitchFamily="34" charset="0"/>
            </a:endParaRPr>
          </a:p>
          <a:p>
            <a:pPr algn="r" eaLnBrk="1" fontAlgn="auto" hangingPunct="1">
              <a:spcAft>
                <a:spcPts val="0"/>
              </a:spcAft>
              <a:buFont typeface="Arial" charset="0"/>
              <a:buNone/>
              <a:defRPr/>
            </a:pPr>
            <a:r>
              <a:rPr lang="en-US" sz="2000" dirty="0" smtClean="0">
                <a:cs typeface="Calibri" pitchFamily="34" charset="0"/>
              </a:rPr>
              <a:t>Illinois, Project Reach 2010</a:t>
            </a:r>
            <a:endParaRPr lang="en-US" sz="2000" dirty="0">
              <a:cs typeface="Calibri" pitchFamily="34" charset="0"/>
            </a:endParaRP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595959"/>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914400"/>
          </a:xfrm>
        </p:spPr>
        <p:txBody>
          <a:bodyPr/>
          <a:lstStyle/>
          <a:p>
            <a:r>
              <a:rPr lang="en-US" altLang="en-US" sz="4000" b="1" dirty="0" smtClean="0">
                <a:solidFill>
                  <a:schemeClr val="bg1"/>
                </a:solidFill>
              </a:rPr>
              <a:t>Balancing Act</a:t>
            </a:r>
          </a:p>
        </p:txBody>
      </p:sp>
      <p:pic>
        <p:nvPicPr>
          <p:cNvPr id="30723" name="Picture 1" descr="A document that explains the importance of balancing cognitive and motor tasks. A link to the SETT Framework (an assessment tool) is included. Document can be found here: https://www.indbservices.org/images/Handouts/03.BalancingAct.pdf"/>
          <p:cNvPicPr>
            <a:picLocks noChangeAspect="1"/>
          </p:cNvPicPr>
          <p:nvPr/>
        </p:nvPicPr>
        <p:blipFill>
          <a:blip r:embed="rId2"/>
          <a:srcRect/>
          <a:stretch>
            <a:fillRect/>
          </a:stretch>
        </p:blipFill>
        <p:spPr bwMode="auto">
          <a:xfrm>
            <a:off x="1905000" y="990600"/>
            <a:ext cx="5391150" cy="5638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BA9BFCEA-4903-4F96-9110-261DD1EFBD5E}"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hidden="1"/>
          <p:cNvSpPr>
            <a:spLocks noGrp="1"/>
          </p:cNvSpPr>
          <p:nvPr>
            <p:ph type="title"/>
          </p:nvPr>
        </p:nvSpPr>
        <p:spPr/>
        <p:txBody>
          <a:bodyPr/>
          <a:lstStyle/>
          <a:p>
            <a:r>
              <a:rPr lang="en-US" altLang="en-US" dirty="0" smtClean="0"/>
              <a:t>AEPS Domains</a:t>
            </a:r>
          </a:p>
        </p:txBody>
      </p:sp>
      <p:pic>
        <p:nvPicPr>
          <p:cNvPr id="31747" name="Picture 1" descr="AEPS Domains diagram. Description in outline cont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Content Placeholder 1" hidden="1"/>
          <p:cNvSpPr>
            <a:spLocks noGrp="1"/>
          </p:cNvSpPr>
          <p:nvPr>
            <p:ph idx="1"/>
          </p:nvPr>
        </p:nvSpPr>
        <p:spPr>
          <a:xfrm>
            <a:off x="2819400" y="1752600"/>
            <a:ext cx="3810000" cy="2819400"/>
          </a:xfrm>
        </p:spPr>
        <p:txBody>
          <a:bodyPr/>
          <a:lstStyle/>
          <a:p>
            <a:pPr marL="0" indent="0">
              <a:buFont typeface="Wingdings" pitchFamily="2" charset="2"/>
              <a:buNone/>
            </a:pPr>
            <a:r>
              <a:rPr lang="en-US" altLang="en-US" sz="2000" dirty="0" smtClean="0">
                <a:solidFill>
                  <a:srgbClr val="000000"/>
                </a:solidFill>
              </a:rPr>
              <a:t>Six circles arranged in a circle around “AEPS Domains”, with arrows in between them pointing clockwise. The six circles say Fine Motor, Gross Motor, Adaptive, Cognitive, Social Communication, and Social</a:t>
            </a:r>
            <a:r>
              <a:rPr lang="en-US" altLang="en-US" sz="2000" dirty="0" smtClean="0"/>
              <a:t>. </a:t>
            </a:r>
            <a:r>
              <a:rPr lang="en-US" altLang="en-US" sz="2000" dirty="0" smtClean="0">
                <a:solidFill>
                  <a:srgbClr val="000000"/>
                </a:solidFill>
              </a:rPr>
              <a:t>Social Communication is highlighted.</a:t>
            </a:r>
          </a:p>
          <a:p>
            <a:pPr marL="0" indent="0">
              <a:buFont typeface="Wingdings" pitchFamily="2" charset="2"/>
              <a:buNone/>
            </a:pPr>
            <a:endParaRPr lang="en-US" altLang="en-US" dirty="0" smtClean="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3200" b="1" dirty="0" smtClean="0"/>
              <a:t>Impact on Social-Communication Skills</a:t>
            </a:r>
            <a:endParaRPr lang="en-US" altLang="en-US" sz="3200" dirty="0" smtClean="0"/>
          </a:p>
        </p:txBody>
      </p:sp>
      <p:sp>
        <p:nvSpPr>
          <p:cNvPr id="32771" name="Content Placeholder 1"/>
          <p:cNvSpPr>
            <a:spLocks noGrp="1"/>
          </p:cNvSpPr>
          <p:nvPr>
            <p:ph idx="1"/>
          </p:nvPr>
        </p:nvSpPr>
        <p:spPr>
          <a:xfrm>
            <a:off x="1752600" y="1524000"/>
            <a:ext cx="6934200" cy="4594225"/>
          </a:xfrm>
        </p:spPr>
        <p:txBody>
          <a:bodyPr/>
          <a:lstStyle/>
          <a:p>
            <a:pPr eaLnBrk="1" hangingPunct="1">
              <a:buClr>
                <a:srgbClr val="9EAD2B"/>
              </a:buClr>
            </a:pPr>
            <a:r>
              <a:rPr lang="en-US" altLang="en-US" sz="2800" dirty="0" smtClean="0"/>
              <a:t> </a:t>
            </a:r>
            <a:r>
              <a:rPr lang="en-US" altLang="en-US" sz="3200" dirty="0" smtClean="0"/>
              <a:t>Miss non-verbal communication </a:t>
            </a:r>
          </a:p>
          <a:p>
            <a:pPr eaLnBrk="1" hangingPunct="1">
              <a:buClr>
                <a:srgbClr val="9EAD2B"/>
              </a:buClr>
            </a:pPr>
            <a:r>
              <a:rPr lang="en-US" altLang="en-US" sz="3200" dirty="0" smtClean="0"/>
              <a:t> Motor challenges  </a:t>
            </a:r>
          </a:p>
          <a:p>
            <a:pPr eaLnBrk="1" hangingPunct="1">
              <a:buClr>
                <a:srgbClr val="9EAD2B"/>
              </a:buClr>
            </a:pPr>
            <a:r>
              <a:rPr lang="en-US" altLang="en-US" sz="3200" dirty="0" smtClean="0"/>
              <a:t> Limited communication partners </a:t>
            </a:r>
          </a:p>
          <a:p>
            <a:pPr eaLnBrk="1" hangingPunct="1">
              <a:buClr>
                <a:srgbClr val="9EAD2B"/>
              </a:buClr>
            </a:pPr>
            <a:r>
              <a:rPr lang="en-US" altLang="en-US" sz="3200" dirty="0" smtClean="0"/>
              <a:t> Sense of isolation </a:t>
            </a:r>
          </a:p>
          <a:p>
            <a:pPr eaLnBrk="1" hangingPunct="1">
              <a:buClr>
                <a:srgbClr val="9EAD2B"/>
              </a:buClr>
            </a:pPr>
            <a:r>
              <a:rPr lang="en-US" altLang="en-US" sz="3200" dirty="0" smtClean="0"/>
              <a:t> Inconsistent communication styles </a:t>
            </a:r>
            <a:r>
              <a:rPr lang="en-US" altLang="en-US" sz="3200" u="sng" dirty="0" smtClean="0"/>
              <a:t> </a:t>
            </a:r>
          </a:p>
          <a:p>
            <a:pPr eaLnBrk="1" hangingPunct="1">
              <a:buClr>
                <a:srgbClr val="9EAD2B"/>
              </a:buClr>
            </a:pPr>
            <a:r>
              <a:rPr lang="en-US" altLang="en-US" sz="3200" dirty="0" smtClean="0"/>
              <a:t> Fatigue</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3600" b="1" dirty="0" smtClean="0"/>
              <a:t>How can we help improve social-communication skills?</a:t>
            </a:r>
            <a:endParaRPr lang="en-US" altLang="en-US" sz="3600" dirty="0" smtClean="0"/>
          </a:p>
        </p:txBody>
      </p:sp>
      <p:sp>
        <p:nvSpPr>
          <p:cNvPr id="33795" name="Content Placeholder 1"/>
          <p:cNvSpPr>
            <a:spLocks noGrp="1"/>
          </p:cNvSpPr>
          <p:nvPr>
            <p:ph idx="1"/>
          </p:nvPr>
        </p:nvSpPr>
        <p:spPr>
          <a:xfrm>
            <a:off x="1828800" y="1676400"/>
            <a:ext cx="6553200" cy="4419600"/>
          </a:xfrm>
        </p:spPr>
        <p:txBody>
          <a:bodyPr/>
          <a:lstStyle/>
          <a:p>
            <a:pPr marL="514350" indent="-514350" eaLnBrk="1" hangingPunct="1">
              <a:spcBef>
                <a:spcPct val="0"/>
              </a:spcBef>
              <a:buClrTx/>
              <a:buSzTx/>
              <a:buFont typeface="Arial" pitchFamily="34" charset="0"/>
              <a:buAutoNum type="arabicPeriod"/>
            </a:pPr>
            <a:r>
              <a:rPr lang="en-US" altLang="en-US" sz="2800" dirty="0" smtClean="0">
                <a:solidFill>
                  <a:srgbClr val="000000"/>
                </a:solidFill>
              </a:rPr>
              <a:t>Understand communication basics </a:t>
            </a:r>
          </a:p>
          <a:p>
            <a:pPr marL="514350" indent="-514350" eaLnBrk="1" hangingPunct="1">
              <a:spcBef>
                <a:spcPct val="0"/>
              </a:spcBef>
              <a:buClrTx/>
              <a:buSzTx/>
              <a:buFont typeface="Arial" pitchFamily="34" charset="0"/>
              <a:buAutoNum type="arabicPeriod"/>
            </a:pPr>
            <a:r>
              <a:rPr lang="en-US" altLang="en-US" sz="2800" dirty="0" smtClean="0">
                <a:solidFill>
                  <a:srgbClr val="000000"/>
                </a:solidFill>
              </a:rPr>
              <a:t>Engage in non-traditional “conversations” </a:t>
            </a:r>
          </a:p>
          <a:p>
            <a:pPr marL="514350" indent="-514350" eaLnBrk="1" hangingPunct="1">
              <a:spcBef>
                <a:spcPct val="0"/>
              </a:spcBef>
              <a:buClrTx/>
              <a:buSzTx/>
              <a:buFont typeface="Arial" pitchFamily="34" charset="0"/>
              <a:buAutoNum type="arabicPeriod"/>
            </a:pPr>
            <a:r>
              <a:rPr lang="en-US" altLang="en-US" sz="2800" dirty="0" smtClean="0">
                <a:solidFill>
                  <a:srgbClr val="000000"/>
                </a:solidFill>
              </a:rPr>
              <a:t>Accept, acknowledge &amp; respond to all attempts </a:t>
            </a:r>
          </a:p>
          <a:p>
            <a:pPr marL="514350" indent="-514350" eaLnBrk="1" hangingPunct="1">
              <a:spcBef>
                <a:spcPct val="0"/>
              </a:spcBef>
              <a:buClrTx/>
              <a:buSzTx/>
              <a:buFont typeface="Arial" pitchFamily="34" charset="0"/>
              <a:buAutoNum type="arabicPeriod"/>
            </a:pPr>
            <a:r>
              <a:rPr lang="en-US" altLang="en-US" sz="2800" dirty="0" smtClean="0">
                <a:solidFill>
                  <a:srgbClr val="000000"/>
                </a:solidFill>
              </a:rPr>
              <a:t>Provide opportunities </a:t>
            </a:r>
          </a:p>
          <a:p>
            <a:pPr marL="514350" indent="-514350" eaLnBrk="1" hangingPunct="1">
              <a:spcBef>
                <a:spcPct val="0"/>
              </a:spcBef>
              <a:buClrTx/>
              <a:buSzTx/>
              <a:buFont typeface="Arial" pitchFamily="34" charset="0"/>
              <a:buAutoNum type="arabicPeriod"/>
            </a:pPr>
            <a:r>
              <a:rPr lang="en-US" altLang="en-US" sz="2800" dirty="0" smtClean="0">
                <a:solidFill>
                  <a:srgbClr val="000000"/>
                </a:solidFill>
              </a:rPr>
              <a:t>Use agreed upon methods consistently (across settings and by all team members)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Elements of Communication</a:t>
            </a:r>
          </a:p>
        </p:txBody>
      </p:sp>
      <p:sp>
        <p:nvSpPr>
          <p:cNvPr id="3" name="Text Placeholder 2"/>
          <p:cNvSpPr>
            <a:spLocks noGrp="1"/>
          </p:cNvSpPr>
          <p:nvPr>
            <p:ph type="body" idx="1"/>
          </p:nvPr>
        </p:nvSpPr>
        <p:spPr>
          <a:xfrm>
            <a:off x="2667000" y="2358458"/>
            <a:ext cx="2060448" cy="639762"/>
          </a:xfrm>
        </p:spPr>
        <p:txBody>
          <a:bodyPr/>
          <a:lstStyle/>
          <a:p>
            <a:r>
              <a:rPr lang="en-US" sz="2800" dirty="0" smtClean="0"/>
              <a:t>Sender</a:t>
            </a:r>
            <a:endParaRPr lang="en-US" sz="2800" dirty="0"/>
          </a:p>
        </p:txBody>
      </p:sp>
      <p:pic>
        <p:nvPicPr>
          <p:cNvPr id="182277" name="Picture 1" descr="Pointing to the left, towards picture of unhappy baby." title="Black arrow"/>
          <p:cNvPicPr>
            <a:picLocks noChangeAspect="1" noChangeArrowheads="1"/>
          </p:cNvPicPr>
          <p:nvPr/>
        </p:nvPicPr>
        <p:blipFill>
          <a:blip r:embed="rId2"/>
          <a:srcRect/>
          <a:stretch>
            <a:fillRect/>
          </a:stretch>
        </p:blipFill>
        <p:spPr bwMode="auto">
          <a:xfrm>
            <a:off x="2895600" y="1752600"/>
            <a:ext cx="1000125"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2" descr="Baby with scrunched up face, expressing unhapp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1712913"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3"/>
          </p:nvPr>
        </p:nvSpPr>
        <p:spPr>
          <a:xfrm>
            <a:off x="4792662" y="1712119"/>
            <a:ext cx="1760538" cy="639762"/>
          </a:xfrm>
        </p:spPr>
        <p:txBody>
          <a:bodyPr/>
          <a:lstStyle/>
          <a:p>
            <a:r>
              <a:rPr lang="en-US" sz="2800" dirty="0" smtClean="0"/>
              <a:t>Receiver</a:t>
            </a:r>
            <a:endParaRPr lang="en-US" sz="2800" dirty="0"/>
          </a:p>
        </p:txBody>
      </p:sp>
      <p:pic>
        <p:nvPicPr>
          <p:cNvPr id="182276" name="Picture 3" descr="Pointing to the right, towards the picture of a lady." title="Black arrow"/>
          <p:cNvPicPr>
            <a:picLocks noChangeAspect="1" noChangeArrowheads="1"/>
          </p:cNvPicPr>
          <p:nvPr/>
        </p:nvPicPr>
        <p:blipFill>
          <a:blip r:embed="rId4"/>
          <a:srcRect/>
          <a:stretch>
            <a:fillRect/>
          </a:stretch>
        </p:blipFill>
        <p:spPr bwMode="auto">
          <a:xfrm>
            <a:off x="5410200" y="2409825"/>
            <a:ext cx="9572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5" name="Picture 4" descr="Pleasant expression." title="Lady"/>
          <p:cNvPicPr>
            <a:picLocks noChangeAspect="1" noChangeArrowheads="1"/>
          </p:cNvPicPr>
          <p:nvPr/>
        </p:nvPicPr>
        <p:blipFill>
          <a:blip r:embed="rId5"/>
          <a:srcRect/>
          <a:stretch>
            <a:fillRect/>
          </a:stretch>
        </p:blipFill>
        <p:spPr bwMode="auto">
          <a:xfrm>
            <a:off x="6553200" y="1377950"/>
            <a:ext cx="1752600"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Content Placeholder 1"/>
          <p:cNvSpPr>
            <a:spLocks noGrp="1"/>
          </p:cNvSpPr>
          <p:nvPr>
            <p:ph sz="half" idx="2"/>
          </p:nvPr>
        </p:nvSpPr>
        <p:spPr>
          <a:xfrm>
            <a:off x="1514592" y="4388643"/>
            <a:ext cx="1990608" cy="1097757"/>
          </a:xfrm>
        </p:spPr>
        <p:txBody>
          <a:bodyPr/>
          <a:lstStyle/>
          <a:p>
            <a:pPr marL="0" indent="0">
              <a:buNone/>
            </a:pPr>
            <a:r>
              <a:rPr lang="en-US" altLang="en-US" sz="2800" dirty="0" smtClean="0">
                <a:solidFill>
                  <a:srgbClr val="192970"/>
                </a:solidFill>
              </a:rPr>
              <a:t>Means </a:t>
            </a:r>
            <a:r>
              <a:rPr lang="en-US" altLang="en-US" sz="2800" dirty="0">
                <a:solidFill>
                  <a:srgbClr val="192970"/>
                </a:solidFill>
              </a:rPr>
              <a:t>of </a:t>
            </a:r>
            <a:r>
              <a:rPr lang="en-US" altLang="en-US" sz="2800" dirty="0" smtClean="0">
                <a:solidFill>
                  <a:srgbClr val="192970"/>
                </a:solidFill>
              </a:rPr>
              <a:t>Expression</a:t>
            </a:r>
            <a:endParaRPr lang="en-US" altLang="en-US" sz="2800" dirty="0">
              <a:solidFill>
                <a:srgbClr val="192970"/>
              </a:solidFill>
            </a:endParaRPr>
          </a:p>
        </p:txBody>
      </p:sp>
      <p:pic>
        <p:nvPicPr>
          <p:cNvPr id="182280" name="Picture 5" descr="Pointing to the right, towards picture of baby reaching up." title="Black arrow"/>
          <p:cNvPicPr>
            <a:picLocks noChangeAspect="1" noChangeArrowheads="1"/>
          </p:cNvPicPr>
          <p:nvPr/>
        </p:nvPicPr>
        <p:blipFill>
          <a:blip r:embed="rId6"/>
          <a:srcRect/>
          <a:stretch>
            <a:fillRect/>
          </a:stretch>
        </p:blipFill>
        <p:spPr bwMode="auto">
          <a:xfrm>
            <a:off x="2279650" y="5486400"/>
            <a:ext cx="10001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8" name="Picture 6" title="Baby reaching upwards"/>
          <p:cNvPicPr>
            <a:picLocks noChangeAspect="1" noChangeArrowheads="1"/>
          </p:cNvPicPr>
          <p:nvPr/>
        </p:nvPicPr>
        <p:blipFill>
          <a:blip r:embed="rId7"/>
          <a:srcRect/>
          <a:stretch>
            <a:fillRect/>
          </a:stretch>
        </p:blipFill>
        <p:spPr bwMode="auto">
          <a:xfrm>
            <a:off x="3505200" y="4021138"/>
            <a:ext cx="14732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2" name="Content Placeholder 2"/>
          <p:cNvSpPr>
            <a:spLocks noGrp="1"/>
          </p:cNvSpPr>
          <p:nvPr>
            <p:ph sz="quarter" idx="4"/>
          </p:nvPr>
        </p:nvSpPr>
        <p:spPr>
          <a:xfrm>
            <a:off x="6705600" y="4495800"/>
            <a:ext cx="1447800" cy="990600"/>
          </a:xfrm>
        </p:spPr>
        <p:txBody>
          <a:bodyPr/>
          <a:lstStyle/>
          <a:p>
            <a:pPr marL="0" indent="0">
              <a:buFont typeface="Wingdings" pitchFamily="2" charset="2"/>
              <a:buNone/>
            </a:pPr>
            <a:r>
              <a:rPr lang="en-US" altLang="en-US" sz="2800" dirty="0" smtClean="0">
                <a:solidFill>
                  <a:srgbClr val="192970"/>
                </a:solidFill>
              </a:rPr>
              <a:t>Topic</a:t>
            </a:r>
          </a:p>
        </p:txBody>
      </p:sp>
      <p:pic>
        <p:nvPicPr>
          <p:cNvPr id="182281" name="Picture 7" descr="Pointing left, towards the baby bottle of milk." title="Black arrow"/>
          <p:cNvPicPr>
            <a:picLocks noChangeAspect="1" noChangeArrowheads="1"/>
          </p:cNvPicPr>
          <p:nvPr/>
        </p:nvPicPr>
        <p:blipFill>
          <a:blip r:embed="rId8"/>
          <a:srcRect/>
          <a:stretch>
            <a:fillRect/>
          </a:stretch>
        </p:blipFill>
        <p:spPr bwMode="auto">
          <a:xfrm>
            <a:off x="6705600" y="5321300"/>
            <a:ext cx="1000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9" name="Picture 8" title="Baby bottle of milk."/>
          <p:cNvPicPr>
            <a:picLocks noChangeAspect="1" noChangeArrowheads="1"/>
          </p:cNvPicPr>
          <p:nvPr/>
        </p:nvPicPr>
        <p:blipFill>
          <a:blip r:embed="rId9"/>
          <a:srcRect/>
          <a:stretch>
            <a:fillRect/>
          </a:stretch>
        </p:blipFill>
        <p:spPr bwMode="auto">
          <a:xfrm>
            <a:off x="5181600" y="4016375"/>
            <a:ext cx="1262063"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294967295"/>
          </p:nvPr>
        </p:nvSpPr>
        <p:spPr>
          <a:xfrm>
            <a:off x="4248150" y="6400800"/>
            <a:ext cx="1162050" cy="365125"/>
          </a:xfrm>
        </p:spPr>
        <p:txBody>
          <a:bodyPr/>
          <a:lstStyle/>
          <a:p>
            <a:pPr>
              <a:defRPr/>
            </a:pPr>
            <a:fld id="{79252E3C-B5E8-4C0B-83EA-2343C62FBB78}"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277813"/>
            <a:ext cx="8458200" cy="941387"/>
          </a:xfrm>
        </p:spPr>
        <p:txBody>
          <a:bodyPr/>
          <a:lstStyle/>
          <a:p>
            <a:pPr eaLnBrk="1" hangingPunct="1"/>
            <a:r>
              <a:rPr lang="en-US" altLang="en-US" sz="3600" b="1" dirty="0" smtClean="0"/>
              <a:t>What do children need to build early social-communication skills? </a:t>
            </a:r>
          </a:p>
        </p:txBody>
      </p:sp>
      <p:sp>
        <p:nvSpPr>
          <p:cNvPr id="67587" name="Content Placeholder 1"/>
          <p:cNvSpPr>
            <a:spLocks noGrp="1"/>
          </p:cNvSpPr>
          <p:nvPr>
            <p:ph idx="1"/>
          </p:nvPr>
        </p:nvSpPr>
        <p:spPr>
          <a:xfrm>
            <a:off x="1447800" y="1524000"/>
            <a:ext cx="7696200" cy="4606925"/>
          </a:xfrm>
        </p:spPr>
        <p:txBody>
          <a:bodyPr/>
          <a:lstStyle/>
          <a:p>
            <a:pPr eaLnBrk="1" hangingPunct="1">
              <a:buClr>
                <a:schemeClr val="accent4">
                  <a:lumMod val="75000"/>
                </a:schemeClr>
              </a:buClr>
              <a:defRPr/>
            </a:pPr>
            <a:r>
              <a:rPr lang="en-US" altLang="en-US" sz="3200" dirty="0" smtClean="0"/>
              <a:t>Someone to “talk” to (partner)</a:t>
            </a:r>
          </a:p>
          <a:p>
            <a:pPr eaLnBrk="1" hangingPunct="1">
              <a:buClr>
                <a:schemeClr val="accent4">
                  <a:lumMod val="75000"/>
                </a:schemeClr>
              </a:buClr>
              <a:defRPr/>
            </a:pPr>
            <a:r>
              <a:rPr lang="en-US" altLang="en-US" sz="3200" dirty="0" smtClean="0"/>
              <a:t>Something to “talk about” (topic)</a:t>
            </a:r>
          </a:p>
          <a:p>
            <a:pPr eaLnBrk="1" hangingPunct="1">
              <a:buClr>
                <a:schemeClr val="accent4">
                  <a:lumMod val="75000"/>
                </a:schemeClr>
              </a:buClr>
              <a:defRPr/>
            </a:pPr>
            <a:r>
              <a:rPr lang="en-US" altLang="en-US" sz="3200" dirty="0" smtClean="0"/>
              <a:t>Reason for communication (function) </a:t>
            </a:r>
          </a:p>
          <a:p>
            <a:pPr eaLnBrk="1" hangingPunct="1">
              <a:buClr>
                <a:schemeClr val="accent4">
                  <a:lumMod val="75000"/>
                </a:schemeClr>
              </a:buClr>
              <a:defRPr/>
            </a:pPr>
            <a:r>
              <a:rPr lang="en-US" altLang="en-US" sz="3200" dirty="0" smtClean="0"/>
              <a:t>Method of communicating (form)</a:t>
            </a:r>
          </a:p>
          <a:p>
            <a:pPr eaLnBrk="1" hangingPunct="1">
              <a:buClr>
                <a:schemeClr val="accent4">
                  <a:lumMod val="75000"/>
                </a:schemeClr>
              </a:buClr>
              <a:defRPr/>
            </a:pPr>
            <a:r>
              <a:rPr lang="en-US" altLang="en-US" sz="3200" dirty="0" smtClean="0"/>
              <a:t>Someone to</a:t>
            </a:r>
          </a:p>
          <a:p>
            <a:pPr lvl="1" eaLnBrk="1" hangingPunct="1">
              <a:buClr>
                <a:schemeClr val="accent4">
                  <a:lumMod val="75000"/>
                </a:schemeClr>
              </a:buClr>
              <a:defRPr/>
            </a:pPr>
            <a:r>
              <a:rPr lang="en-US" altLang="en-US" sz="2800" dirty="0" smtClean="0"/>
              <a:t>Interpret and respond  </a:t>
            </a:r>
          </a:p>
          <a:p>
            <a:pPr lvl="1" eaLnBrk="1" hangingPunct="1">
              <a:buClr>
                <a:schemeClr val="accent4">
                  <a:lumMod val="75000"/>
                </a:schemeClr>
              </a:buClr>
              <a:defRPr/>
            </a:pPr>
            <a:r>
              <a:rPr lang="en-US" altLang="en-US" sz="2800" dirty="0" smtClean="0"/>
              <a:t>Shape non-intentional and pre-intentional behaviors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z="3200" b="1" dirty="0" smtClean="0"/>
              <a:t>What kind of environment expands social-communication development?</a:t>
            </a:r>
            <a:endParaRPr lang="en-US" altLang="en-US" dirty="0" smtClean="0"/>
          </a:p>
        </p:txBody>
      </p:sp>
      <p:sp>
        <p:nvSpPr>
          <p:cNvPr id="36867" name="Content Placeholder 1"/>
          <p:cNvSpPr>
            <a:spLocks noGrp="1"/>
          </p:cNvSpPr>
          <p:nvPr>
            <p:ph idx="1"/>
          </p:nvPr>
        </p:nvSpPr>
        <p:spPr>
          <a:xfrm>
            <a:off x="1676400" y="1676400"/>
            <a:ext cx="6494463" cy="4441825"/>
          </a:xfrm>
        </p:spPr>
        <p:txBody>
          <a:bodyPr/>
          <a:lstStyle/>
          <a:p>
            <a:pPr>
              <a:buFont typeface="Wingdings" pitchFamily="2" charset="2"/>
              <a:buNone/>
            </a:pPr>
            <a:r>
              <a:rPr lang="en-US" altLang="en-US" sz="2800" dirty="0" smtClean="0"/>
              <a:t>Trusted communication partners  </a:t>
            </a:r>
          </a:p>
          <a:p>
            <a:pPr>
              <a:buFont typeface="Wingdings" pitchFamily="2" charset="2"/>
              <a:buNone/>
            </a:pPr>
            <a:r>
              <a:rPr lang="en-US" altLang="en-US" sz="2800" dirty="0" smtClean="0"/>
              <a:t>Responsive adults &amp; meaningful activities</a:t>
            </a:r>
          </a:p>
          <a:p>
            <a:pPr>
              <a:buFont typeface="Wingdings" pitchFamily="2" charset="2"/>
              <a:buNone/>
            </a:pPr>
            <a:r>
              <a:rPr lang="en-US" altLang="en-US" sz="2800" dirty="0" smtClean="0"/>
              <a:t>Interaction with objects and people</a:t>
            </a:r>
          </a:p>
          <a:p>
            <a:pPr>
              <a:buFont typeface="Wingdings" pitchFamily="2" charset="2"/>
              <a:buNone/>
            </a:pPr>
            <a:r>
              <a:rPr lang="en-US" altLang="en-US" sz="2800" dirty="0" smtClean="0"/>
              <a:t>Opportunities to  </a:t>
            </a:r>
          </a:p>
          <a:p>
            <a:pPr lvl="1">
              <a:buClr>
                <a:srgbClr val="7C9C1E"/>
              </a:buClr>
            </a:pPr>
            <a:r>
              <a:rPr lang="en-US" altLang="en-US" sz="2000" dirty="0" smtClean="0"/>
              <a:t> </a:t>
            </a:r>
            <a:r>
              <a:rPr lang="en-US" altLang="en-US" sz="2400" dirty="0" smtClean="0"/>
              <a:t>Make choices</a:t>
            </a:r>
          </a:p>
          <a:p>
            <a:pPr lvl="1">
              <a:buClr>
                <a:srgbClr val="7C9C1E"/>
              </a:buClr>
            </a:pPr>
            <a:r>
              <a:rPr lang="en-US" altLang="en-US" sz="2400" dirty="0" smtClean="0"/>
              <a:t> Request objects or activities</a:t>
            </a:r>
          </a:p>
          <a:p>
            <a:pPr lvl="1">
              <a:buClr>
                <a:srgbClr val="7C9C1E"/>
              </a:buClr>
            </a:pPr>
            <a:r>
              <a:rPr lang="en-US" altLang="en-US" sz="2400" dirty="0" smtClean="0"/>
              <a:t> Work or play with another child</a:t>
            </a:r>
          </a:p>
          <a:p>
            <a:pPr lvl="1">
              <a:buClr>
                <a:srgbClr val="7C9C1E"/>
              </a:buClr>
            </a:pPr>
            <a:r>
              <a:rPr lang="en-US" altLang="en-US" sz="2400" dirty="0" smtClean="0"/>
              <a:t> Ask for help</a:t>
            </a:r>
          </a:p>
          <a:p>
            <a:pPr lvl="1">
              <a:buClr>
                <a:srgbClr val="7C9C1E"/>
              </a:buClr>
            </a:pPr>
            <a:r>
              <a:rPr lang="en-US" altLang="en-US" sz="2400" dirty="0" smtClean="0"/>
              <a:t> Express feelings and preferences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304800"/>
            <a:ext cx="8153400" cy="788988"/>
          </a:xfrm>
        </p:spPr>
        <p:txBody>
          <a:bodyPr/>
          <a:lstStyle/>
          <a:p>
            <a:r>
              <a:rPr lang="en-US" altLang="en-US" sz="3200" b="1" dirty="0" smtClean="0"/>
              <a:t>What does a communication partner do?  </a:t>
            </a:r>
          </a:p>
        </p:txBody>
      </p:sp>
      <p:sp>
        <p:nvSpPr>
          <p:cNvPr id="33795" name="Content Placeholder 1"/>
          <p:cNvSpPr>
            <a:spLocks noGrp="1"/>
          </p:cNvSpPr>
          <p:nvPr>
            <p:ph idx="1"/>
          </p:nvPr>
        </p:nvSpPr>
        <p:spPr>
          <a:xfrm>
            <a:off x="1905000" y="1676400"/>
            <a:ext cx="6629400" cy="3997325"/>
          </a:xfrm>
        </p:spPr>
        <p:txBody>
          <a:bodyPr/>
          <a:lstStyle/>
          <a:p>
            <a:pPr>
              <a:buClr>
                <a:schemeClr val="accent4">
                  <a:lumMod val="75000"/>
                </a:schemeClr>
              </a:buClr>
              <a:defRPr/>
            </a:pPr>
            <a:r>
              <a:rPr lang="en-US" sz="2800" dirty="0" smtClean="0"/>
              <a:t> Always identify yourself </a:t>
            </a:r>
          </a:p>
          <a:p>
            <a:pPr>
              <a:buClr>
                <a:schemeClr val="accent4">
                  <a:lumMod val="75000"/>
                </a:schemeClr>
              </a:buClr>
              <a:defRPr/>
            </a:pPr>
            <a:r>
              <a:rPr lang="en-US" sz="2800" dirty="0" smtClean="0"/>
              <a:t> Use child’s preferred communication methods</a:t>
            </a:r>
          </a:p>
          <a:p>
            <a:pPr>
              <a:buClr>
                <a:schemeClr val="accent4">
                  <a:lumMod val="75000"/>
                </a:schemeClr>
              </a:buClr>
              <a:defRPr/>
            </a:pPr>
            <a:r>
              <a:rPr lang="en-US" sz="2800" dirty="0" smtClean="0"/>
              <a:t> Expect, wait for &amp; acknowledge any attempt</a:t>
            </a:r>
          </a:p>
          <a:p>
            <a:pPr>
              <a:buClr>
                <a:schemeClr val="accent4">
                  <a:lumMod val="75000"/>
                </a:schemeClr>
              </a:buClr>
              <a:defRPr/>
            </a:pPr>
            <a:r>
              <a:rPr lang="en-US" sz="2800" dirty="0" smtClean="0"/>
              <a:t> Provide opportunities for turn-taking </a:t>
            </a:r>
          </a:p>
          <a:p>
            <a:pPr>
              <a:buClr>
                <a:schemeClr val="accent4">
                  <a:lumMod val="75000"/>
                </a:schemeClr>
              </a:buClr>
              <a:defRPr/>
            </a:pPr>
            <a:r>
              <a:rPr lang="en-US" sz="2800" dirty="0" smtClean="0"/>
              <a:t> Allow child to make choices </a:t>
            </a:r>
          </a:p>
          <a:p>
            <a:pPr>
              <a:buClr>
                <a:schemeClr val="accent4">
                  <a:lumMod val="75000"/>
                </a:schemeClr>
              </a:buClr>
              <a:defRPr/>
            </a:pPr>
            <a:r>
              <a:rPr lang="en-US" sz="2800" dirty="0" smtClean="0"/>
              <a:t> Use communication for a variety of purposes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274638"/>
            <a:ext cx="8153400" cy="487362"/>
          </a:xfrm>
        </p:spPr>
        <p:txBody>
          <a:bodyPr/>
          <a:lstStyle/>
          <a:p>
            <a:pPr algn="l"/>
            <a:r>
              <a:rPr lang="en-US" altLang="en-US" sz="3200" b="1" dirty="0" smtClean="0"/>
              <a:t>DEC Recommended Practices (1 of 4)</a:t>
            </a:r>
          </a:p>
        </p:txBody>
      </p:sp>
      <p:sp>
        <p:nvSpPr>
          <p:cNvPr id="11267" name="Content Placeholder 1"/>
          <p:cNvSpPr>
            <a:spLocks noGrp="1"/>
          </p:cNvSpPr>
          <p:nvPr>
            <p:ph idx="1"/>
          </p:nvPr>
        </p:nvSpPr>
        <p:spPr>
          <a:xfrm>
            <a:off x="1447800" y="990600"/>
            <a:ext cx="7239000" cy="5135563"/>
          </a:xfrm>
        </p:spPr>
        <p:txBody>
          <a:bodyPr/>
          <a:lstStyle/>
          <a:p>
            <a:pPr>
              <a:buFont typeface="Arial" pitchFamily="34" charset="0"/>
              <a:buNone/>
            </a:pPr>
            <a:r>
              <a:rPr lang="en-US" altLang="en-US" sz="2000" b="1" dirty="0" smtClean="0"/>
              <a:t>Assessment</a:t>
            </a:r>
          </a:p>
          <a:p>
            <a:pPr>
              <a:buFont typeface="Arial" pitchFamily="34" charset="0"/>
              <a:buNone/>
            </a:pPr>
            <a:r>
              <a:rPr lang="en-US" altLang="en-US" sz="2000" dirty="0" smtClean="0"/>
              <a:t>A3: Practitioners use assessment materials and strategies that are appropriate for the child’s age and level of development and accommodate the child’s sensory, physical, communication, cultural, linguistic, social and emotional characteristics </a:t>
            </a:r>
          </a:p>
          <a:p>
            <a:pPr>
              <a:buFont typeface="Arial" pitchFamily="34" charset="0"/>
              <a:buNone/>
            </a:pPr>
            <a:r>
              <a:rPr lang="en-US" altLang="en-US" sz="2000" b="1" dirty="0" smtClean="0"/>
              <a:t>Family</a:t>
            </a:r>
          </a:p>
          <a:p>
            <a:pPr>
              <a:buFont typeface="Arial" pitchFamily="34" charset="0"/>
              <a:buNone/>
            </a:pPr>
            <a:r>
              <a:rPr lang="en-US" altLang="en-US" sz="2000" dirty="0" smtClean="0"/>
              <a:t>F2: Practitioners provide the family with up-to-date, comprehensive and unbiased information in a way that the family can understand and use to make informed choices and decisions</a:t>
            </a:r>
          </a:p>
          <a:p>
            <a:pPr>
              <a:buFont typeface="Arial" pitchFamily="34" charset="0"/>
              <a:buNone/>
            </a:pPr>
            <a:r>
              <a:rPr lang="en-US" altLang="en-US" sz="2000" dirty="0" smtClean="0"/>
              <a:t>F8: Practitioners provide the family of a young child who has or   is at risk for developmental delay/disability, and who is a dual language learner, with information about the benefits of learning in multiple languages for the child’s growth and development</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595959"/>
        </a:solid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914400"/>
          </a:xfrm>
        </p:spPr>
        <p:txBody>
          <a:bodyPr/>
          <a:lstStyle/>
          <a:p>
            <a:r>
              <a:rPr lang="en-US" altLang="en-US" sz="3600" b="1" dirty="0" smtClean="0">
                <a:solidFill>
                  <a:schemeClr val="bg1"/>
                </a:solidFill>
              </a:rPr>
              <a:t>Name Cues </a:t>
            </a:r>
          </a:p>
        </p:txBody>
      </p:sp>
      <p:pic>
        <p:nvPicPr>
          <p:cNvPr id="38915" name="Picture 1" descr="A short article from the Colorado deaf-blind project covers the purpose, use, and selection of name cues. Document can be found here: https://www.cde.state.co.us/sites/default/files/documents/cdesped/download/pdf/dbnamecues.pdf">
            <a:hlinkClick r:id="rId2"/>
          </p:cNvPr>
          <p:cNvPicPr>
            <a:picLocks noChangeAspect="1"/>
          </p:cNvPicPr>
          <p:nvPr/>
        </p:nvPicPr>
        <p:blipFill>
          <a:blip r:embed="rId3"/>
          <a:srcRect/>
          <a:stretch>
            <a:fillRect/>
          </a:stretch>
        </p:blipFill>
        <p:spPr bwMode="auto">
          <a:xfrm>
            <a:off x="685800" y="914400"/>
            <a:ext cx="7773988" cy="56372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BA9BFCEA-4903-4F96-9110-261DD1EFBD5E}"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277813"/>
            <a:ext cx="8382000" cy="865187"/>
          </a:xfrm>
        </p:spPr>
        <p:txBody>
          <a:bodyPr/>
          <a:lstStyle/>
          <a:p>
            <a:r>
              <a:rPr lang="en-US" altLang="en-US" sz="3200" b="1" dirty="0" smtClean="0"/>
              <a:t>How can communication partners </a:t>
            </a:r>
            <a:br>
              <a:rPr lang="en-US" altLang="en-US" sz="3200" b="1" dirty="0" smtClean="0"/>
            </a:br>
            <a:r>
              <a:rPr lang="en-US" altLang="en-US" sz="3200" b="1" dirty="0" smtClean="0"/>
              <a:t>facilitate continued improvement?   </a:t>
            </a:r>
          </a:p>
        </p:txBody>
      </p:sp>
      <p:sp>
        <p:nvSpPr>
          <p:cNvPr id="34819" name="Content Placeholder 1"/>
          <p:cNvSpPr>
            <a:spLocks noGrp="1"/>
          </p:cNvSpPr>
          <p:nvPr>
            <p:ph idx="1"/>
          </p:nvPr>
        </p:nvSpPr>
        <p:spPr>
          <a:xfrm>
            <a:off x="1447800" y="1600200"/>
            <a:ext cx="7620000" cy="4835525"/>
          </a:xfrm>
        </p:spPr>
        <p:txBody>
          <a:bodyPr/>
          <a:lstStyle/>
          <a:p>
            <a:pPr>
              <a:buClr>
                <a:schemeClr val="accent4">
                  <a:lumMod val="75000"/>
                </a:schemeClr>
              </a:buClr>
              <a:defRPr/>
            </a:pPr>
            <a:r>
              <a:rPr lang="en-US" sz="2600" dirty="0" smtClean="0"/>
              <a:t> Integrate communication into routines</a:t>
            </a:r>
          </a:p>
          <a:p>
            <a:pPr>
              <a:buClr>
                <a:schemeClr val="accent4">
                  <a:lumMod val="75000"/>
                </a:schemeClr>
              </a:buClr>
              <a:defRPr/>
            </a:pPr>
            <a:r>
              <a:rPr lang="en-US" sz="2600" dirty="0" smtClean="0"/>
              <a:t> Put meaning to actions and provide vocabulary </a:t>
            </a:r>
          </a:p>
          <a:p>
            <a:pPr>
              <a:buClr>
                <a:schemeClr val="accent4">
                  <a:lumMod val="75000"/>
                </a:schemeClr>
              </a:buClr>
              <a:defRPr/>
            </a:pPr>
            <a:r>
              <a:rPr lang="en-US" sz="2600" dirty="0" smtClean="0"/>
              <a:t> Introduce new vocabulary </a:t>
            </a:r>
          </a:p>
          <a:p>
            <a:pPr>
              <a:buClr>
                <a:schemeClr val="accent4">
                  <a:lumMod val="75000"/>
                </a:schemeClr>
              </a:buClr>
              <a:defRPr/>
            </a:pPr>
            <a:r>
              <a:rPr lang="en-US" sz="2600" dirty="0" smtClean="0"/>
              <a:t> Expand vocabulary related to routines &amp; activities </a:t>
            </a:r>
          </a:p>
          <a:p>
            <a:pPr>
              <a:buClr>
                <a:schemeClr val="accent4">
                  <a:lumMod val="75000"/>
                </a:schemeClr>
              </a:buClr>
              <a:defRPr/>
            </a:pPr>
            <a:r>
              <a:rPr lang="en-US" sz="2600" dirty="0" smtClean="0"/>
              <a:t> Teach concepts associated with routines    </a:t>
            </a:r>
          </a:p>
          <a:p>
            <a:pPr>
              <a:buClr>
                <a:schemeClr val="accent4">
                  <a:lumMod val="75000"/>
                </a:schemeClr>
              </a:buClr>
              <a:defRPr/>
            </a:pPr>
            <a:r>
              <a:rPr lang="en-US" sz="2600" dirty="0" smtClean="0"/>
              <a:t> Pair words with objects or symbols from the next category on the Symbol Hierarchy  </a:t>
            </a:r>
          </a:p>
          <a:p>
            <a:pPr>
              <a:buClr>
                <a:schemeClr val="accent4">
                  <a:lumMod val="75000"/>
                </a:schemeClr>
              </a:buClr>
              <a:defRPr/>
            </a:pPr>
            <a:r>
              <a:rPr lang="en-US" sz="2600" dirty="0" smtClean="0"/>
              <a:t> Use “conversation boxes” </a:t>
            </a:r>
          </a:p>
          <a:p>
            <a:pPr>
              <a:buClr>
                <a:schemeClr val="accent4">
                  <a:lumMod val="75000"/>
                </a:schemeClr>
              </a:buClr>
              <a:defRPr/>
            </a:pPr>
            <a:r>
              <a:rPr lang="en-US" sz="2600" dirty="0" smtClean="0"/>
              <a:t> Introduce new communication partners/topics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2286000"/>
            <a:ext cx="8229600" cy="1252538"/>
          </a:xfrm>
        </p:spPr>
        <p:txBody>
          <a:bodyPr/>
          <a:lstStyle/>
          <a:p>
            <a:r>
              <a:rPr lang="en-US" altLang="en-US" b="1" dirty="0" smtClean="0"/>
              <a:t>Using Cues &amp; Symbols</a:t>
            </a:r>
            <a:endParaRPr lang="en-US" altLang="en-US" dirty="0" smtClean="0"/>
          </a:p>
        </p:txBody>
      </p:sp>
      <p:sp>
        <p:nvSpPr>
          <p:cNvPr id="2" name="Slide Number Placeholder 1"/>
          <p:cNvSpPr>
            <a:spLocks noGrp="1"/>
          </p:cNvSpPr>
          <p:nvPr>
            <p:ph type="sldNum" sz="quarter" idx="12"/>
          </p:nvPr>
        </p:nvSpPr>
        <p:spPr/>
        <p:txBody>
          <a:bodyPr/>
          <a:lstStyle/>
          <a:p>
            <a:pPr>
              <a:defRPr/>
            </a:pPr>
            <a:fld id="{BA9BFCEA-4903-4F96-9110-261DD1EFBD5E}"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595959"/>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1295400"/>
          </a:xfrm>
        </p:spPr>
        <p:txBody>
          <a:bodyPr/>
          <a:lstStyle/>
          <a:p>
            <a:r>
              <a:rPr lang="en-US" altLang="en-US" sz="3200" b="1" dirty="0" smtClean="0">
                <a:solidFill>
                  <a:schemeClr val="bg1"/>
                </a:solidFill>
              </a:rPr>
              <a:t>Using Cues to Help Children </a:t>
            </a:r>
            <a:br>
              <a:rPr lang="en-US" altLang="en-US" sz="3200" b="1" dirty="0" smtClean="0">
                <a:solidFill>
                  <a:schemeClr val="bg1"/>
                </a:solidFill>
              </a:rPr>
            </a:br>
            <a:r>
              <a:rPr lang="en-US" altLang="en-US" sz="3200" b="1" dirty="0" smtClean="0">
                <a:solidFill>
                  <a:schemeClr val="bg1"/>
                </a:solidFill>
              </a:rPr>
              <a:t>Understand What Happens Next </a:t>
            </a:r>
          </a:p>
        </p:txBody>
      </p:sp>
      <p:pic>
        <p:nvPicPr>
          <p:cNvPr id="41987" name="Picture 1" descr="A one-pager on using cues from the Nevada Dual Sensory Impairment Project. Document can be found here: http://www.unr.edu/ndsip/tipsheets/helpmychildunderstand.pdf">
            <a:hlinkClick r:id="rId2"/>
          </p:cNvPr>
          <p:cNvPicPr>
            <a:picLocks noChangeAspect="1"/>
          </p:cNvPicPr>
          <p:nvPr/>
        </p:nvPicPr>
        <p:blipFill>
          <a:blip r:embed="rId3"/>
          <a:srcRect/>
          <a:stretch>
            <a:fillRect/>
          </a:stretch>
        </p:blipFill>
        <p:spPr bwMode="auto">
          <a:xfrm>
            <a:off x="838200" y="1295400"/>
            <a:ext cx="7677150" cy="53197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BA9BFCEA-4903-4F96-9110-261DD1EFBD5E}"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z="3600" b="1" dirty="0" smtClean="0"/>
              <a:t>Systems for Receptive Communication</a:t>
            </a:r>
            <a:endParaRPr lang="en-US" altLang="en-US" dirty="0" smtClean="0"/>
          </a:p>
        </p:txBody>
      </p:sp>
      <p:sp>
        <p:nvSpPr>
          <p:cNvPr id="3" name="Content Placeholder 1"/>
          <p:cNvSpPr>
            <a:spLocks noGrp="1"/>
          </p:cNvSpPr>
          <p:nvPr>
            <p:ph idx="1"/>
          </p:nvPr>
        </p:nvSpPr>
        <p:spPr>
          <a:xfrm>
            <a:off x="1676400" y="1828800"/>
            <a:ext cx="6494463" cy="4365625"/>
          </a:xfrm>
        </p:spPr>
        <p:txBody>
          <a:bodyPr/>
          <a:lstStyle/>
          <a:p>
            <a:pPr>
              <a:buFont typeface="Wingdings" pitchFamily="2" charset="2"/>
              <a:buNone/>
              <a:defRPr/>
            </a:pPr>
            <a:r>
              <a:rPr lang="en-US" altLang="en-US" sz="3600" b="1" u="sng" dirty="0"/>
              <a:t>Tactile </a:t>
            </a:r>
            <a:r>
              <a:rPr lang="en-US" altLang="en-US" sz="3600" b="1" u="sng" dirty="0" smtClean="0"/>
              <a:t>Cues</a:t>
            </a:r>
          </a:p>
          <a:p>
            <a:pPr lvl="1">
              <a:buFont typeface="Wingdings" pitchFamily="2" charset="2"/>
              <a:buNone/>
              <a:defRPr/>
            </a:pPr>
            <a:r>
              <a:rPr lang="en-US" altLang="en-US" sz="2800" b="1" dirty="0" smtClean="0"/>
              <a:t>Touch Cues</a:t>
            </a:r>
          </a:p>
          <a:p>
            <a:pPr lvl="2">
              <a:buFont typeface="Wingdings" pitchFamily="2" charset="2"/>
              <a:buNone/>
              <a:defRPr/>
            </a:pPr>
            <a:r>
              <a:rPr lang="en-US" altLang="en-US" sz="3000" dirty="0" smtClean="0"/>
              <a:t>Specific </a:t>
            </a:r>
            <a:r>
              <a:rPr lang="en-US" altLang="en-US" sz="3000" dirty="0"/>
              <a:t>signals that are executed on the child’s </a:t>
            </a:r>
            <a:r>
              <a:rPr lang="en-US" altLang="en-US" sz="3000" dirty="0" smtClean="0"/>
              <a:t>body</a:t>
            </a:r>
          </a:p>
          <a:p>
            <a:pPr marL="279400" lvl="2" indent="0">
              <a:buFont typeface="Wingdings" pitchFamily="2" charset="2"/>
              <a:buNone/>
              <a:defRPr/>
            </a:pPr>
            <a:r>
              <a:rPr lang="en-US" altLang="en-US" sz="2600" b="1" dirty="0" smtClean="0"/>
              <a:t>Object</a:t>
            </a:r>
            <a:r>
              <a:rPr lang="en-US" altLang="en-US" sz="2600" dirty="0" smtClean="0"/>
              <a:t> </a:t>
            </a:r>
            <a:r>
              <a:rPr lang="en-US" altLang="en-US" sz="2600" b="1" dirty="0" smtClean="0"/>
              <a:t>Cues</a:t>
            </a:r>
          </a:p>
          <a:p>
            <a:pPr marL="566737" lvl="3" indent="0">
              <a:buFont typeface="Wingdings" pitchFamily="2" charset="2"/>
              <a:buNone/>
              <a:defRPr/>
            </a:pPr>
            <a:r>
              <a:rPr lang="en-US" altLang="en-US" sz="2400" dirty="0" smtClean="0"/>
              <a:t>Everyday objects that are presented to the student as cues and that  may be touched on the body</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4000" b="1" dirty="0" smtClean="0"/>
              <a:t>What is the purpose of Touch Cues?</a:t>
            </a:r>
            <a:endParaRPr lang="en-US" altLang="en-US" dirty="0" smtClean="0"/>
          </a:p>
        </p:txBody>
      </p:sp>
      <p:sp>
        <p:nvSpPr>
          <p:cNvPr id="44035" name="Content Placeholder 2"/>
          <p:cNvSpPr>
            <a:spLocks noGrp="1"/>
          </p:cNvSpPr>
          <p:nvPr>
            <p:ph idx="1"/>
          </p:nvPr>
        </p:nvSpPr>
        <p:spPr>
          <a:xfrm>
            <a:off x="1981200" y="1905000"/>
            <a:ext cx="6400800" cy="4648200"/>
          </a:xfrm>
        </p:spPr>
        <p:txBody>
          <a:bodyPr/>
          <a:lstStyle/>
          <a:p>
            <a:pPr>
              <a:buFont typeface="Wingdings" pitchFamily="2" charset="2"/>
              <a:buNone/>
            </a:pPr>
            <a:r>
              <a:rPr lang="en-US" altLang="en-US" sz="2800" dirty="0" smtClean="0"/>
              <a:t>Specifically for receptive communication</a:t>
            </a:r>
          </a:p>
          <a:p>
            <a:pPr>
              <a:buFont typeface="Wingdings" pitchFamily="2" charset="2"/>
              <a:buNone/>
            </a:pPr>
            <a:r>
              <a:rPr lang="en-US" altLang="en-US" sz="2800" dirty="0" smtClean="0"/>
              <a:t>Used immediately preceding an action or activity</a:t>
            </a:r>
          </a:p>
          <a:p>
            <a:pPr>
              <a:buFont typeface="Wingdings" pitchFamily="2" charset="2"/>
              <a:buNone/>
            </a:pPr>
            <a:r>
              <a:rPr lang="en-US" altLang="en-US" sz="2800" dirty="0" smtClean="0"/>
              <a:t>To alert child that something will follow the cue</a:t>
            </a:r>
          </a:p>
          <a:p>
            <a:pPr>
              <a:buFont typeface="Wingdings" pitchFamily="2" charset="2"/>
              <a:buNone/>
            </a:pPr>
            <a:r>
              <a:rPr lang="en-US" altLang="en-US" sz="2800" dirty="0" smtClean="0"/>
              <a:t>Made directly onto child’s body</a:t>
            </a:r>
          </a:p>
          <a:p>
            <a:pPr>
              <a:buFont typeface="Wingdings" pitchFamily="2" charset="2"/>
              <a:buNone/>
            </a:pPr>
            <a:r>
              <a:rPr lang="en-US" altLang="en-US" sz="2800" dirty="0" smtClean="0"/>
              <a:t>Made same way each time by every person who uses them with child</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4000" b="1" dirty="0" smtClean="0"/>
              <a:t>How do Touch Cues help? </a:t>
            </a:r>
            <a:endParaRPr lang="en-US" altLang="en-US" dirty="0" smtClean="0"/>
          </a:p>
        </p:txBody>
      </p:sp>
      <p:sp>
        <p:nvSpPr>
          <p:cNvPr id="45059" name="Content Placeholder 1"/>
          <p:cNvSpPr>
            <a:spLocks noGrp="1"/>
          </p:cNvSpPr>
          <p:nvPr>
            <p:ph idx="1"/>
          </p:nvPr>
        </p:nvSpPr>
        <p:spPr>
          <a:xfrm>
            <a:off x="1600200" y="1828800"/>
            <a:ext cx="7239000" cy="4365625"/>
          </a:xfrm>
        </p:spPr>
        <p:txBody>
          <a:bodyPr/>
          <a:lstStyle/>
          <a:p>
            <a:pPr>
              <a:buFont typeface="Wingdings" pitchFamily="2" charset="2"/>
              <a:buNone/>
            </a:pPr>
            <a:r>
              <a:rPr lang="en-US" altLang="en-US" sz="3200" dirty="0" smtClean="0"/>
              <a:t>Reduce startling</a:t>
            </a:r>
          </a:p>
          <a:p>
            <a:pPr>
              <a:buFont typeface="Wingdings" pitchFamily="2" charset="2"/>
              <a:buNone/>
            </a:pPr>
            <a:r>
              <a:rPr lang="en-US" altLang="en-US" sz="3200" dirty="0" smtClean="0"/>
              <a:t>Develop anticipatory responses</a:t>
            </a:r>
          </a:p>
          <a:p>
            <a:pPr>
              <a:buFont typeface="Wingdings" pitchFamily="2" charset="2"/>
              <a:buNone/>
            </a:pPr>
            <a:r>
              <a:rPr lang="en-US" altLang="en-US" sz="3200" dirty="0" smtClean="0"/>
              <a:t>Can communicate a directive </a:t>
            </a:r>
          </a:p>
          <a:p>
            <a:pPr>
              <a:buFont typeface="Wingdings" pitchFamily="2" charset="2"/>
              <a:buNone/>
            </a:pPr>
            <a:r>
              <a:rPr lang="en-US" altLang="en-US" sz="3200" dirty="0" smtClean="0"/>
              <a:t>Help children make sense of their day  </a:t>
            </a:r>
          </a:p>
          <a:p>
            <a:pPr>
              <a:buFont typeface="Wingdings" pitchFamily="2" charset="2"/>
              <a:buNone/>
            </a:pPr>
            <a:r>
              <a:rPr lang="en-US" altLang="en-US" sz="3200" dirty="0" smtClean="0"/>
              <a:t>Provide clearer information about expectations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b="1" dirty="0" smtClean="0"/>
              <a:t>What does ability to anticipate tell us? </a:t>
            </a:r>
            <a:endParaRPr lang="en-US" altLang="en-US" dirty="0" smtClean="0"/>
          </a:p>
        </p:txBody>
      </p:sp>
      <p:sp>
        <p:nvSpPr>
          <p:cNvPr id="3" name="Content Placeholder 1"/>
          <p:cNvSpPr>
            <a:spLocks noGrp="1"/>
          </p:cNvSpPr>
          <p:nvPr>
            <p:ph idx="1"/>
          </p:nvPr>
        </p:nvSpPr>
        <p:spPr>
          <a:xfrm>
            <a:off x="1752600" y="1828800"/>
            <a:ext cx="6781800" cy="4648200"/>
          </a:xfrm>
        </p:spPr>
        <p:txBody>
          <a:bodyPr/>
          <a:lstStyle/>
          <a:p>
            <a:pPr>
              <a:lnSpc>
                <a:spcPct val="90000"/>
              </a:lnSpc>
              <a:buFont typeface="Arial" pitchFamily="34" charset="0"/>
              <a:buNone/>
              <a:defRPr/>
            </a:pPr>
            <a:r>
              <a:rPr lang="en-US" altLang="en-US" sz="3200" dirty="0" smtClean="0"/>
              <a:t>Child understands your message</a:t>
            </a:r>
            <a:endParaRPr lang="en-US" altLang="en-US" sz="400" dirty="0" smtClean="0"/>
          </a:p>
          <a:p>
            <a:pPr>
              <a:lnSpc>
                <a:spcPct val="90000"/>
              </a:lnSpc>
              <a:buFont typeface="Arial" pitchFamily="34" charset="0"/>
              <a:buNone/>
              <a:defRPr/>
            </a:pPr>
            <a:r>
              <a:rPr lang="en-US" altLang="en-US" sz="3200" dirty="0" smtClean="0"/>
              <a:t>How much wait time to allow</a:t>
            </a:r>
            <a:endParaRPr lang="en-US" altLang="en-US" sz="400" dirty="0" smtClean="0"/>
          </a:p>
          <a:p>
            <a:pPr>
              <a:lnSpc>
                <a:spcPct val="90000"/>
              </a:lnSpc>
              <a:buFont typeface="Arial" pitchFamily="34" charset="0"/>
              <a:buNone/>
              <a:defRPr/>
            </a:pPr>
            <a:r>
              <a:rPr lang="en-US" altLang="en-US" sz="3200" dirty="0" smtClean="0"/>
              <a:t>Cognitive processing is taking place</a:t>
            </a:r>
          </a:p>
          <a:p>
            <a:pPr lvl="1">
              <a:lnSpc>
                <a:spcPct val="90000"/>
              </a:lnSpc>
              <a:buClr>
                <a:schemeClr val="accent4">
                  <a:lumMod val="75000"/>
                </a:schemeClr>
              </a:buClr>
              <a:defRPr/>
            </a:pPr>
            <a:r>
              <a:rPr lang="en-US" altLang="en-US" sz="2400" dirty="0" smtClean="0"/>
              <a:t> Child remembers previous event</a:t>
            </a:r>
          </a:p>
          <a:p>
            <a:pPr lvl="1">
              <a:lnSpc>
                <a:spcPct val="90000"/>
              </a:lnSpc>
              <a:buClr>
                <a:schemeClr val="accent4">
                  <a:lumMod val="75000"/>
                </a:schemeClr>
              </a:buClr>
              <a:defRPr/>
            </a:pPr>
            <a:r>
              <a:rPr lang="en-US" altLang="en-US" sz="2400" dirty="0" smtClean="0"/>
              <a:t> Remembered and recognized your signal</a:t>
            </a:r>
          </a:p>
          <a:p>
            <a:pPr lvl="1">
              <a:lnSpc>
                <a:spcPct val="90000"/>
              </a:lnSpc>
              <a:buClr>
                <a:schemeClr val="accent4">
                  <a:lumMod val="75000"/>
                </a:schemeClr>
              </a:buClr>
              <a:defRPr/>
            </a:pPr>
            <a:r>
              <a:rPr lang="en-US" altLang="en-US" sz="2400" dirty="0" smtClean="0"/>
              <a:t> Made an association between two actions</a:t>
            </a:r>
            <a:endParaRPr lang="en-US" altLang="en-US" sz="400" dirty="0" smtClean="0"/>
          </a:p>
          <a:p>
            <a:pPr>
              <a:lnSpc>
                <a:spcPct val="90000"/>
              </a:lnSpc>
              <a:buFont typeface="Arial" pitchFamily="34" charset="0"/>
              <a:buNone/>
              <a:defRPr/>
            </a:pPr>
            <a:r>
              <a:rPr lang="en-US" altLang="en-US" sz="3200" dirty="0" smtClean="0"/>
              <a:t>He or she is ready for more! </a:t>
            </a:r>
          </a:p>
          <a:p>
            <a:pPr lvl="1">
              <a:lnSpc>
                <a:spcPct val="90000"/>
              </a:lnSpc>
              <a:buClr>
                <a:schemeClr val="accent4">
                  <a:lumMod val="75000"/>
                </a:schemeClr>
              </a:buClr>
              <a:defRPr/>
            </a:pPr>
            <a:r>
              <a:rPr lang="en-US" altLang="en-US" sz="2400" dirty="0" smtClean="0"/>
              <a:t>May demonstrate readiness for event</a:t>
            </a:r>
          </a:p>
          <a:p>
            <a:pPr lvl="1">
              <a:lnSpc>
                <a:spcPct val="90000"/>
              </a:lnSpc>
              <a:buClr>
                <a:schemeClr val="accent4">
                  <a:lumMod val="75000"/>
                </a:schemeClr>
              </a:buClr>
              <a:defRPr/>
            </a:pPr>
            <a:r>
              <a:rPr lang="en-US" altLang="en-US" sz="2400" dirty="0" smtClean="0"/>
              <a:t>May try to assist or engage more fully</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l"/>
            <a:r>
              <a:rPr lang="en-US" altLang="en-US" b="1" dirty="0" smtClean="0"/>
              <a:t>Symbols</a:t>
            </a:r>
          </a:p>
        </p:txBody>
      </p:sp>
      <p:sp>
        <p:nvSpPr>
          <p:cNvPr id="47107" name="Content Placeholder 1"/>
          <p:cNvSpPr>
            <a:spLocks noGrp="1"/>
          </p:cNvSpPr>
          <p:nvPr>
            <p:ph sz="half" idx="2"/>
          </p:nvPr>
        </p:nvSpPr>
        <p:spPr>
          <a:xfrm>
            <a:off x="6248400" y="914399"/>
            <a:ext cx="2362200" cy="705645"/>
          </a:xfrm>
        </p:spPr>
        <p:txBody>
          <a:bodyPr/>
          <a:lstStyle/>
          <a:p>
            <a:pPr marL="0" indent="0" algn="ctr">
              <a:buFont typeface="Wingdings" pitchFamily="2" charset="2"/>
              <a:buNone/>
            </a:pPr>
            <a:r>
              <a:rPr lang="en-US" altLang="en-US" sz="2800" b="1" dirty="0" smtClean="0"/>
              <a:t>Activity</a:t>
            </a:r>
          </a:p>
        </p:txBody>
      </p:sp>
      <p:pic>
        <p:nvPicPr>
          <p:cNvPr id="47108" name="Picture 1" descr="Clip art of young girl brushing her tee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763588"/>
            <a:ext cx="1712913"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type="body" idx="1"/>
          </p:nvPr>
        </p:nvSpPr>
        <p:spPr>
          <a:xfrm>
            <a:off x="1752600" y="3230562"/>
            <a:ext cx="1371600" cy="396876"/>
          </a:xfrm>
        </p:spPr>
        <p:txBody>
          <a:bodyPr/>
          <a:lstStyle/>
          <a:p>
            <a:r>
              <a:rPr lang="en-US" dirty="0" smtClean="0"/>
              <a:t>Concrete Symbol</a:t>
            </a:r>
            <a:endParaRPr lang="en-US" dirty="0"/>
          </a:p>
        </p:txBody>
      </p:sp>
      <p:sp>
        <p:nvSpPr>
          <p:cNvPr id="4" name="Text Placeholder 3"/>
          <p:cNvSpPr>
            <a:spLocks noGrp="1"/>
          </p:cNvSpPr>
          <p:nvPr>
            <p:ph type="body" sz="quarter" idx="3"/>
          </p:nvPr>
        </p:nvSpPr>
        <p:spPr>
          <a:xfrm>
            <a:off x="6248400" y="3048000"/>
            <a:ext cx="1676400" cy="890587"/>
          </a:xfrm>
        </p:spPr>
        <p:txBody>
          <a:bodyPr/>
          <a:lstStyle/>
          <a:p>
            <a:r>
              <a:rPr lang="en-US" dirty="0" smtClean="0"/>
              <a:t>Abstract Symbol</a:t>
            </a:r>
            <a:endParaRPr lang="en-US" dirty="0"/>
          </a:p>
        </p:txBody>
      </p:sp>
      <p:sp>
        <p:nvSpPr>
          <p:cNvPr id="47113" name="Content Placeholder 4"/>
          <p:cNvSpPr>
            <a:spLocks noGrp="1"/>
          </p:cNvSpPr>
          <p:nvPr>
            <p:ph sz="quarter" idx="4"/>
          </p:nvPr>
        </p:nvSpPr>
        <p:spPr>
          <a:xfrm>
            <a:off x="4824412" y="4876801"/>
            <a:ext cx="3822192" cy="914400"/>
          </a:xfrm>
        </p:spPr>
        <p:txBody>
          <a:bodyPr/>
          <a:lstStyle/>
          <a:p>
            <a:pPr marL="0" indent="0" algn="ctr">
              <a:buFont typeface="Wingdings" pitchFamily="2" charset="2"/>
              <a:buNone/>
            </a:pPr>
            <a:r>
              <a:rPr lang="en-US" altLang="en-US" sz="2800" b="1" dirty="0" smtClean="0"/>
              <a:t>Brush your Teeth</a:t>
            </a:r>
          </a:p>
        </p:txBody>
      </p:sp>
      <p:sp>
        <p:nvSpPr>
          <p:cNvPr id="2" name="Slide Number Placeholder 1"/>
          <p:cNvSpPr>
            <a:spLocks noGrp="1"/>
          </p:cNvSpPr>
          <p:nvPr>
            <p:ph type="sldNum" sz="quarter" idx="4294967295"/>
          </p:nvPr>
        </p:nvSpPr>
        <p:spPr>
          <a:xfrm>
            <a:off x="4243387" y="6248400"/>
            <a:ext cx="1162050" cy="365125"/>
          </a:xfrm>
        </p:spPr>
        <p:txBody>
          <a:bodyPr/>
          <a:lstStyle/>
          <a:p>
            <a:pPr>
              <a:defRPr/>
            </a:pPr>
            <a:fld id="{79252E3C-B5E8-4C0B-83EA-2343C62FBB78}" type="slidenum">
              <a:rPr lang="en-US" smtClean="0"/>
              <a:pPr>
                <a:defRPr/>
              </a:pPr>
              <a:t>38</a:t>
            </a:fld>
            <a:endParaRPr lang="en-US" dirty="0"/>
          </a:p>
        </p:txBody>
      </p:sp>
      <p:sp>
        <p:nvSpPr>
          <p:cNvPr id="47109" name="Content Placeholder 2"/>
          <p:cNvSpPr txBox="1">
            <a:spLocks/>
          </p:cNvSpPr>
          <p:nvPr/>
        </p:nvSpPr>
        <p:spPr bwMode="auto">
          <a:xfrm>
            <a:off x="1524000" y="2819400"/>
            <a:ext cx="1828800" cy="122078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69CCA"/>
              </a:buClr>
              <a:buSzPct val="100000"/>
              <a:buFont typeface="Wingdings" pitchFamily="2" charset="2"/>
              <a:buChar char="Ø"/>
              <a:defRPr sz="2400">
                <a:solidFill>
                  <a:srgbClr val="13182F"/>
                </a:solidFill>
                <a:latin typeface="Arial" pitchFamily="34" charset="0"/>
                <a:ea typeface="MS PGothic" pitchFamily="34" charset="-128"/>
              </a:defRPr>
            </a:lvl1pPr>
            <a:lvl2pPr marL="576263" indent="-273050">
              <a:spcBef>
                <a:spcPct val="20000"/>
              </a:spcBef>
              <a:buClr>
                <a:srgbClr val="369CCA"/>
              </a:buClr>
              <a:buSzPct val="100000"/>
              <a:buFont typeface="Wingdings" pitchFamily="2" charset="2"/>
              <a:buChar char="Ø"/>
              <a:defRPr sz="2200">
                <a:solidFill>
                  <a:srgbClr val="13182F"/>
                </a:solidFill>
                <a:latin typeface="Arial" pitchFamily="34" charset="0"/>
                <a:ea typeface="MS PGothic" pitchFamily="34" charset="-128"/>
              </a:defRPr>
            </a:lvl2pPr>
            <a:lvl3pPr marL="855663" indent="-228600">
              <a:spcBef>
                <a:spcPct val="20000"/>
              </a:spcBef>
              <a:buClr>
                <a:srgbClr val="369CCA"/>
              </a:buClr>
              <a:buSzPct val="100000"/>
              <a:buFont typeface="Wingdings" pitchFamily="2" charset="2"/>
              <a:buChar char="Ø"/>
              <a:defRPr sz="2000">
                <a:solidFill>
                  <a:srgbClr val="13182F"/>
                </a:solidFill>
                <a:latin typeface="Arial" pitchFamily="34" charset="0"/>
                <a:ea typeface="MS PGothic" pitchFamily="34" charset="-128"/>
              </a:defRPr>
            </a:lvl3pPr>
            <a:lvl4pPr marL="1143000" indent="-228600">
              <a:spcBef>
                <a:spcPct val="20000"/>
              </a:spcBef>
              <a:buClr>
                <a:srgbClr val="369CCA"/>
              </a:buClr>
              <a:buSzPct val="100000"/>
              <a:buFont typeface="Wingdings" pitchFamily="2" charset="2"/>
              <a:buChar char="Ø"/>
              <a:defRPr>
                <a:solidFill>
                  <a:srgbClr val="13182F"/>
                </a:solidFill>
                <a:latin typeface="Arial" pitchFamily="34" charset="0"/>
                <a:ea typeface="MS PGothic" pitchFamily="34" charset="-128"/>
              </a:defRPr>
            </a:lvl4pPr>
            <a:lvl5pPr marL="1462088" indent="-228600">
              <a:spcBef>
                <a:spcPct val="20000"/>
              </a:spcBef>
              <a:buClr>
                <a:srgbClr val="369CCA"/>
              </a:buClr>
              <a:buSzPct val="100000"/>
              <a:buFont typeface="Wingdings" pitchFamily="2" charset="2"/>
              <a:buChar char="Ø"/>
              <a:defRPr sz="1600">
                <a:solidFill>
                  <a:srgbClr val="13182F"/>
                </a:solidFill>
                <a:latin typeface="Arial" pitchFamily="34" charset="0"/>
                <a:ea typeface="MS PGothic" pitchFamily="34" charset="-128"/>
              </a:defRPr>
            </a:lvl5pPr>
            <a:lvl6pPr marL="19192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6pPr>
            <a:lvl7pPr marL="23764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7pPr>
            <a:lvl8pPr marL="28336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8pPr>
            <a:lvl9pPr marL="32908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9pPr>
          </a:lstStyle>
          <a:p>
            <a:pPr algn="ctr">
              <a:buFont typeface="Wingdings" pitchFamily="2" charset="2"/>
              <a:buNone/>
            </a:pPr>
            <a:r>
              <a:rPr lang="en-US" altLang="en-US" sz="2800" b="1" dirty="0"/>
              <a:t>Concrete Symbol</a:t>
            </a:r>
          </a:p>
        </p:txBody>
      </p:sp>
      <p:pic>
        <p:nvPicPr>
          <p:cNvPr id="183299" name="Picture 2" title="Toothbrush and toothpaste"/>
          <p:cNvPicPr>
            <a:picLocks noChangeAspect="1" noChangeArrowheads="1"/>
          </p:cNvPicPr>
          <p:nvPr/>
        </p:nvPicPr>
        <p:blipFill>
          <a:blip r:embed="rId3"/>
          <a:srcRect/>
          <a:stretch>
            <a:fillRect/>
          </a:stretch>
        </p:blipFill>
        <p:spPr bwMode="auto">
          <a:xfrm>
            <a:off x="1301750" y="4325938"/>
            <a:ext cx="227330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0" name="Picture 3" descr="Pointing to the left, towards &quot;Abstract Symbol&quot;." title="Black arrow"/>
          <p:cNvPicPr>
            <a:picLocks noChangeAspect="1" noChangeArrowheads="1"/>
          </p:cNvPicPr>
          <p:nvPr/>
        </p:nvPicPr>
        <p:blipFill>
          <a:blip r:embed="rId4"/>
          <a:srcRect/>
          <a:stretch>
            <a:fillRect/>
          </a:stretch>
        </p:blipFill>
        <p:spPr bwMode="auto">
          <a:xfrm>
            <a:off x="3962400" y="2921000"/>
            <a:ext cx="1724025"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2" name="Content Placeholder 3"/>
          <p:cNvSpPr txBox="1">
            <a:spLocks/>
          </p:cNvSpPr>
          <p:nvPr/>
        </p:nvSpPr>
        <p:spPr bwMode="auto">
          <a:xfrm>
            <a:off x="6248400" y="2819400"/>
            <a:ext cx="1792288" cy="1219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69CCA"/>
              </a:buClr>
              <a:buSzPct val="100000"/>
              <a:buFont typeface="Wingdings" pitchFamily="2" charset="2"/>
              <a:buChar char="Ø"/>
              <a:defRPr sz="2400">
                <a:solidFill>
                  <a:srgbClr val="13182F"/>
                </a:solidFill>
                <a:latin typeface="Arial" pitchFamily="34" charset="0"/>
                <a:ea typeface="MS PGothic" pitchFamily="34" charset="-128"/>
              </a:defRPr>
            </a:lvl1pPr>
            <a:lvl2pPr marL="576263" indent="-273050">
              <a:spcBef>
                <a:spcPct val="20000"/>
              </a:spcBef>
              <a:buClr>
                <a:srgbClr val="369CCA"/>
              </a:buClr>
              <a:buSzPct val="100000"/>
              <a:buFont typeface="Wingdings" pitchFamily="2" charset="2"/>
              <a:buChar char="Ø"/>
              <a:defRPr sz="2200">
                <a:solidFill>
                  <a:srgbClr val="13182F"/>
                </a:solidFill>
                <a:latin typeface="Arial" pitchFamily="34" charset="0"/>
                <a:ea typeface="MS PGothic" pitchFamily="34" charset="-128"/>
              </a:defRPr>
            </a:lvl2pPr>
            <a:lvl3pPr marL="855663" indent="-228600">
              <a:spcBef>
                <a:spcPct val="20000"/>
              </a:spcBef>
              <a:buClr>
                <a:srgbClr val="369CCA"/>
              </a:buClr>
              <a:buSzPct val="100000"/>
              <a:buFont typeface="Wingdings" pitchFamily="2" charset="2"/>
              <a:buChar char="Ø"/>
              <a:defRPr sz="2000">
                <a:solidFill>
                  <a:srgbClr val="13182F"/>
                </a:solidFill>
                <a:latin typeface="Arial" pitchFamily="34" charset="0"/>
                <a:ea typeface="MS PGothic" pitchFamily="34" charset="-128"/>
              </a:defRPr>
            </a:lvl3pPr>
            <a:lvl4pPr marL="1143000" indent="-228600">
              <a:spcBef>
                <a:spcPct val="20000"/>
              </a:spcBef>
              <a:buClr>
                <a:srgbClr val="369CCA"/>
              </a:buClr>
              <a:buSzPct val="100000"/>
              <a:buFont typeface="Wingdings" pitchFamily="2" charset="2"/>
              <a:buChar char="Ø"/>
              <a:defRPr>
                <a:solidFill>
                  <a:srgbClr val="13182F"/>
                </a:solidFill>
                <a:latin typeface="Arial" pitchFamily="34" charset="0"/>
                <a:ea typeface="MS PGothic" pitchFamily="34" charset="-128"/>
              </a:defRPr>
            </a:lvl4pPr>
            <a:lvl5pPr marL="1462088" indent="-228600">
              <a:spcBef>
                <a:spcPct val="20000"/>
              </a:spcBef>
              <a:buClr>
                <a:srgbClr val="369CCA"/>
              </a:buClr>
              <a:buSzPct val="100000"/>
              <a:buFont typeface="Wingdings" pitchFamily="2" charset="2"/>
              <a:buChar char="Ø"/>
              <a:defRPr sz="1600">
                <a:solidFill>
                  <a:srgbClr val="13182F"/>
                </a:solidFill>
                <a:latin typeface="Arial" pitchFamily="34" charset="0"/>
                <a:ea typeface="MS PGothic" pitchFamily="34" charset="-128"/>
              </a:defRPr>
            </a:lvl5pPr>
            <a:lvl6pPr marL="19192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6pPr>
            <a:lvl7pPr marL="23764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7pPr>
            <a:lvl8pPr marL="28336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8pPr>
            <a:lvl9pPr marL="32908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9pPr>
          </a:lstStyle>
          <a:p>
            <a:pPr algn="ctr">
              <a:buFont typeface="Wingdings" pitchFamily="2" charset="2"/>
              <a:buNone/>
            </a:pPr>
            <a:r>
              <a:rPr lang="en-US" altLang="en-US" sz="2800" b="1"/>
              <a:t>Abstract Symbol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b="1" dirty="0" smtClean="0"/>
              <a:t>Symbol Hierarchy</a:t>
            </a:r>
            <a:endParaRPr lang="en-US" altLang="en-US" dirty="0" smtClean="0"/>
          </a:p>
        </p:txBody>
      </p:sp>
      <p:sp>
        <p:nvSpPr>
          <p:cNvPr id="3" name="Content Placeholder 1"/>
          <p:cNvSpPr>
            <a:spLocks noGrp="1"/>
          </p:cNvSpPr>
          <p:nvPr>
            <p:ph idx="1"/>
          </p:nvPr>
        </p:nvSpPr>
        <p:spPr>
          <a:xfrm>
            <a:off x="1981200" y="1828800"/>
            <a:ext cx="6189663" cy="4289425"/>
          </a:xfrm>
          <a:extLst/>
        </p:spPr>
        <p:txBody>
          <a:bodyPr/>
          <a:lstStyle/>
          <a:p>
            <a:pPr>
              <a:buClr>
                <a:schemeClr val="accent4">
                  <a:lumMod val="75000"/>
                </a:schemeClr>
              </a:buClr>
              <a:defRPr/>
            </a:pPr>
            <a:r>
              <a:rPr lang="en-US" altLang="en-US" sz="2800" dirty="0"/>
              <a:t>Identical </a:t>
            </a:r>
            <a:r>
              <a:rPr lang="en-US" altLang="en-US" sz="2800" dirty="0" smtClean="0"/>
              <a:t>Object</a:t>
            </a:r>
          </a:p>
          <a:p>
            <a:pPr lvl="1">
              <a:buClr>
                <a:schemeClr val="accent4">
                  <a:lumMod val="75000"/>
                </a:schemeClr>
              </a:buClr>
              <a:defRPr/>
            </a:pPr>
            <a:r>
              <a:rPr lang="en-US" altLang="en-US" sz="2800" dirty="0" smtClean="0"/>
              <a:t>Partial </a:t>
            </a:r>
            <a:r>
              <a:rPr lang="en-US" altLang="en-US" sz="2800" dirty="0"/>
              <a:t>or associated </a:t>
            </a:r>
            <a:r>
              <a:rPr lang="en-US" altLang="en-US" sz="2800" dirty="0" smtClean="0"/>
              <a:t>object</a:t>
            </a:r>
          </a:p>
          <a:p>
            <a:pPr lvl="2">
              <a:buClr>
                <a:schemeClr val="accent4">
                  <a:lumMod val="75000"/>
                </a:schemeClr>
              </a:buClr>
              <a:defRPr/>
            </a:pPr>
            <a:r>
              <a:rPr lang="en-US" altLang="en-US" sz="2800" dirty="0" smtClean="0"/>
              <a:t>Object </a:t>
            </a:r>
            <a:r>
              <a:rPr lang="en-US" altLang="en-US" sz="2800" dirty="0"/>
              <a:t>with 1 or 2 shared </a:t>
            </a:r>
            <a:r>
              <a:rPr lang="en-US" altLang="en-US" sz="2800" dirty="0" smtClean="0"/>
              <a:t>features</a:t>
            </a:r>
          </a:p>
          <a:p>
            <a:pPr lvl="3">
              <a:buClr>
                <a:schemeClr val="accent4">
                  <a:lumMod val="75000"/>
                </a:schemeClr>
              </a:buClr>
              <a:defRPr/>
            </a:pPr>
            <a:r>
              <a:rPr lang="en-US" altLang="en-US" sz="2800" dirty="0" smtClean="0"/>
              <a:t>Photos</a:t>
            </a:r>
          </a:p>
          <a:p>
            <a:pPr lvl="4">
              <a:buClr>
                <a:schemeClr val="accent4">
                  <a:lumMod val="75000"/>
                </a:schemeClr>
              </a:buClr>
              <a:defRPr/>
            </a:pPr>
            <a:r>
              <a:rPr lang="en-US" altLang="en-US" sz="2800" dirty="0" smtClean="0"/>
              <a:t>Picture symbols</a:t>
            </a:r>
          </a:p>
          <a:p>
            <a:pPr lvl="5">
              <a:buClr>
                <a:schemeClr val="accent4">
                  <a:lumMod val="75000"/>
                </a:schemeClr>
              </a:buClr>
              <a:buFont typeface="Wingdings" panose="05000000000000000000" pitchFamily="2" charset="2"/>
              <a:buChar char="Ø"/>
              <a:defRPr/>
            </a:pPr>
            <a:r>
              <a:rPr lang="en-US" altLang="en-US" sz="2800" dirty="0" smtClean="0">
                <a:solidFill>
                  <a:schemeClr val="tx1">
                    <a:lumMod val="95000"/>
                    <a:lumOff val="5000"/>
                  </a:schemeClr>
                </a:solidFill>
              </a:rPr>
              <a:t>Print/Braille</a:t>
            </a:r>
          </a:p>
          <a:p>
            <a:pPr lvl="6">
              <a:buClr>
                <a:schemeClr val="accent4">
                  <a:lumMod val="75000"/>
                </a:schemeClr>
              </a:buClr>
              <a:buFont typeface="Wingdings" panose="05000000000000000000" pitchFamily="2" charset="2"/>
              <a:buChar char="Ø"/>
              <a:defRPr/>
            </a:pPr>
            <a:r>
              <a:rPr lang="en-US" altLang="en-US" sz="2800" dirty="0" smtClean="0">
                <a:solidFill>
                  <a:schemeClr val="tx1">
                    <a:lumMod val="95000"/>
                    <a:lumOff val="5000"/>
                  </a:schemeClr>
                </a:solidFill>
              </a:rPr>
              <a:t>Words/Signs</a:t>
            </a:r>
            <a:endParaRPr lang="en-US" altLang="en-US" sz="2800" dirty="0">
              <a:solidFill>
                <a:schemeClr val="tx1">
                  <a:lumMod val="95000"/>
                  <a:lumOff val="5000"/>
                </a:schemeClr>
              </a:solidFill>
            </a:endParaRP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487362"/>
          </a:xfrm>
        </p:spPr>
        <p:txBody>
          <a:bodyPr/>
          <a:lstStyle/>
          <a:p>
            <a:pPr algn="l"/>
            <a:r>
              <a:rPr lang="en-US" altLang="en-US" sz="3200" b="1" dirty="0" smtClean="0"/>
              <a:t>DEC Recommended Practices (2 of 4)</a:t>
            </a:r>
          </a:p>
        </p:txBody>
      </p:sp>
      <p:sp>
        <p:nvSpPr>
          <p:cNvPr id="12291" name="Content Placeholder 1"/>
          <p:cNvSpPr>
            <a:spLocks noGrp="1"/>
          </p:cNvSpPr>
          <p:nvPr>
            <p:ph idx="1"/>
          </p:nvPr>
        </p:nvSpPr>
        <p:spPr>
          <a:xfrm>
            <a:off x="1371600" y="1066800"/>
            <a:ext cx="7315200" cy="5059363"/>
          </a:xfrm>
        </p:spPr>
        <p:txBody>
          <a:bodyPr/>
          <a:lstStyle/>
          <a:p>
            <a:pPr>
              <a:buFont typeface="Arial" pitchFamily="34" charset="0"/>
              <a:buNone/>
            </a:pPr>
            <a:r>
              <a:rPr lang="en-US" altLang="en-US" sz="2000" b="1" dirty="0" smtClean="0"/>
              <a:t>Environment</a:t>
            </a:r>
          </a:p>
          <a:p>
            <a:pPr>
              <a:buFont typeface="Arial" pitchFamily="34" charset="0"/>
              <a:buNone/>
            </a:pPr>
            <a:r>
              <a:rPr lang="en-US" altLang="en-US" sz="2000" dirty="0" smtClean="0"/>
              <a:t>E3: Practitioners work with the family and other adults to modify and adapt the physical, social and temporal environments to promote each child’s access to and participation in learning activities</a:t>
            </a:r>
          </a:p>
          <a:p>
            <a:pPr>
              <a:buFont typeface="Arial" pitchFamily="34" charset="0"/>
              <a:buNone/>
            </a:pPr>
            <a:r>
              <a:rPr lang="en-US" altLang="en-US" sz="2000" dirty="0" smtClean="0"/>
              <a:t>E4: Practitioners with families and other adults to identify each child’s needs for assistive technology to promote access to and participation in learning experiences</a:t>
            </a:r>
          </a:p>
          <a:p>
            <a:pPr>
              <a:buFont typeface="Arial" pitchFamily="34" charset="0"/>
              <a:buNone/>
            </a:pPr>
            <a:r>
              <a:rPr lang="en-US" altLang="en-US" sz="2000" dirty="0" smtClean="0"/>
              <a:t>E6: Practitioners create environments that provide opportunities for movement and regular physical activity to maintain or improve fitness, wellness and development across domains.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595959"/>
        </a:solidFill>
        <a:effectLst/>
      </p:bgPr>
    </p:bg>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228600"/>
            <a:ext cx="8153400" cy="685800"/>
          </a:xfrm>
        </p:spPr>
        <p:txBody>
          <a:bodyPr/>
          <a:lstStyle/>
          <a:p>
            <a:r>
              <a:rPr lang="en-US" altLang="en-US" sz="4000" b="1" dirty="0" smtClean="0">
                <a:solidFill>
                  <a:schemeClr val="bg1"/>
                </a:solidFill>
              </a:rPr>
              <a:t>Symbol Hierarchy Article</a:t>
            </a:r>
          </a:p>
        </p:txBody>
      </p:sp>
      <p:pic>
        <p:nvPicPr>
          <p:cNvPr id="2" name="Picture 1" descr="This one-pager describes the hierarchy of symbolic communication from concrete to abstract. Document can be found here: http://literacy.nationaldb.org/files/1613/6364/4944/Symbol_Hierarchy.pdf&#10;"/>
          <p:cNvPicPr>
            <a:picLocks noChangeAspect="1"/>
          </p:cNvPicPr>
          <p:nvPr/>
        </p:nvPicPr>
        <p:blipFill>
          <a:blip r:embed="rId2"/>
          <a:srcRect/>
          <a:stretch>
            <a:fillRect/>
          </a:stretch>
        </p:blipFill>
        <p:spPr bwMode="auto">
          <a:xfrm>
            <a:off x="1066800" y="1066800"/>
            <a:ext cx="7297738" cy="55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BA9BFCEA-4903-4F96-9110-261DD1EFBD5E}"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z="4000" b="1" dirty="0" smtClean="0"/>
              <a:t>Tangible Symbols</a:t>
            </a:r>
            <a:endParaRPr lang="en-US" altLang="en-US" dirty="0" smtClean="0"/>
          </a:p>
        </p:txBody>
      </p:sp>
      <p:sp>
        <p:nvSpPr>
          <p:cNvPr id="50179" name="Content Placeholder 2"/>
          <p:cNvSpPr>
            <a:spLocks noGrp="1"/>
          </p:cNvSpPr>
          <p:nvPr>
            <p:ph idx="1"/>
          </p:nvPr>
        </p:nvSpPr>
        <p:spPr>
          <a:xfrm>
            <a:off x="1676400" y="1438275"/>
            <a:ext cx="7010400" cy="5038725"/>
          </a:xfrm>
        </p:spPr>
        <p:txBody>
          <a:bodyPr/>
          <a:lstStyle/>
          <a:p>
            <a:r>
              <a:rPr lang="en-US" altLang="en-US" sz="3200" dirty="0" smtClean="0"/>
              <a:t>Can be touched or manipulated</a:t>
            </a:r>
            <a:endParaRPr lang="en-US" altLang="en-US" sz="800" dirty="0" smtClean="0"/>
          </a:p>
          <a:p>
            <a:r>
              <a:rPr lang="en-US" altLang="en-US" sz="3200" dirty="0" smtClean="0"/>
              <a:t>Have a clear relationship to the referent </a:t>
            </a:r>
            <a:r>
              <a:rPr lang="en-US" altLang="en-US" sz="2800" dirty="0" smtClean="0"/>
              <a:t>(people, places, objects, activities, concepts)</a:t>
            </a:r>
            <a:endParaRPr lang="en-US" altLang="en-US" sz="800" dirty="0" smtClean="0"/>
          </a:p>
          <a:p>
            <a:r>
              <a:rPr lang="en-US" altLang="en-US" sz="3200" dirty="0" smtClean="0"/>
              <a:t>Are permanent</a:t>
            </a:r>
            <a:endParaRPr lang="en-US" altLang="en-US" sz="800" dirty="0" smtClean="0"/>
          </a:p>
          <a:p>
            <a:r>
              <a:rPr lang="en-US" altLang="en-US" sz="3200" dirty="0" smtClean="0"/>
              <a:t>Indicated through a simple motor response</a:t>
            </a:r>
          </a:p>
          <a:p>
            <a:pPr algn="r">
              <a:buFont typeface="Wingdings" pitchFamily="2" charset="2"/>
              <a:buNone/>
            </a:pPr>
            <a:endParaRPr lang="en-US" altLang="en-US" sz="1600" dirty="0" smtClean="0">
              <a:latin typeface="Tahoma" pitchFamily="34" charset="0"/>
            </a:endParaRPr>
          </a:p>
          <a:p>
            <a:pPr algn="r">
              <a:buFont typeface="Wingdings" pitchFamily="2" charset="2"/>
              <a:buNone/>
            </a:pPr>
            <a:r>
              <a:rPr lang="en-US" altLang="en-US" sz="1600" dirty="0" smtClean="0">
                <a:latin typeface="Tahoma" pitchFamily="34" charset="0"/>
              </a:rPr>
              <a:t>Rowland &amp; </a:t>
            </a:r>
            <a:r>
              <a:rPr lang="en-US" altLang="en-US" sz="1600" dirty="0" err="1" smtClean="0">
                <a:latin typeface="Tahoma" pitchFamily="34" charset="0"/>
              </a:rPr>
              <a:t>Schwiegert</a:t>
            </a:r>
            <a:r>
              <a:rPr lang="en-US" altLang="en-US" sz="1600" dirty="0" smtClean="0">
                <a:latin typeface="Tahoma" pitchFamily="34" charset="0"/>
              </a:rPr>
              <a:t> (2000). </a:t>
            </a:r>
            <a:r>
              <a:rPr lang="en-US" altLang="en-US" sz="1600" i="1" dirty="0" smtClean="0">
                <a:latin typeface="Tahoma" pitchFamily="34" charset="0"/>
              </a:rPr>
              <a:t>Tangible Symbol Systems.</a:t>
            </a:r>
            <a:r>
              <a:rPr lang="en-US" altLang="en-US" sz="1600" dirty="0" smtClean="0">
                <a:latin typeface="Tahoma" pitchFamily="34" charset="0"/>
              </a:rPr>
              <a:t> Oregon. Designed to Learn Products.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338138"/>
            <a:ext cx="3276600" cy="1338262"/>
          </a:xfrm>
        </p:spPr>
        <p:txBody>
          <a:bodyPr/>
          <a:lstStyle/>
          <a:p>
            <a:r>
              <a:rPr lang="en-US" altLang="en-US" sz="4000" b="1" dirty="0" smtClean="0">
                <a:latin typeface="Candara" pitchFamily="34" charset="0"/>
              </a:rPr>
              <a:t>Tangible </a:t>
            </a:r>
            <a:br>
              <a:rPr lang="en-US" altLang="en-US" sz="4000" b="1" dirty="0" smtClean="0">
                <a:latin typeface="Candara" pitchFamily="34" charset="0"/>
              </a:rPr>
            </a:br>
            <a:r>
              <a:rPr lang="en-US" altLang="en-US" sz="4000" b="1" dirty="0" smtClean="0">
                <a:latin typeface="Candara" pitchFamily="34" charset="0"/>
              </a:rPr>
              <a:t>Symbols</a:t>
            </a:r>
            <a:endParaRPr lang="en-US" altLang="en-US" dirty="0" smtClean="0"/>
          </a:p>
        </p:txBody>
      </p:sp>
      <p:sp>
        <p:nvSpPr>
          <p:cNvPr id="51203" name="Content Placeholder 1"/>
          <p:cNvSpPr>
            <a:spLocks noGrp="1"/>
          </p:cNvSpPr>
          <p:nvPr>
            <p:ph sz="quarter" idx="13"/>
          </p:nvPr>
        </p:nvSpPr>
        <p:spPr>
          <a:xfrm>
            <a:off x="3276600" y="2165350"/>
            <a:ext cx="1447800" cy="990600"/>
          </a:xfrm>
        </p:spPr>
        <p:txBody>
          <a:bodyPr/>
          <a:lstStyle/>
          <a:p>
            <a:pPr marL="0" indent="0" algn="ctr">
              <a:buFont typeface="Wingdings" pitchFamily="2" charset="2"/>
              <a:buNone/>
            </a:pPr>
            <a:r>
              <a:rPr lang="en-US" altLang="en-US" sz="2800" dirty="0" smtClean="0"/>
              <a:t>Picture Symbol</a:t>
            </a:r>
          </a:p>
        </p:txBody>
      </p:sp>
      <p:pic>
        <p:nvPicPr>
          <p:cNvPr id="51204" name="Picture 1" descr="Clip art of a happy face under the word &quot;happ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3" y="1905000"/>
            <a:ext cx="164623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5" name="Content Placeholder 2"/>
          <p:cNvSpPr txBox="1">
            <a:spLocks/>
          </p:cNvSpPr>
          <p:nvPr/>
        </p:nvSpPr>
        <p:spPr bwMode="auto">
          <a:xfrm>
            <a:off x="2270125" y="5621338"/>
            <a:ext cx="205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69CCA"/>
              </a:buClr>
              <a:buSzPct val="100000"/>
              <a:buFont typeface="Wingdings" pitchFamily="2" charset="2"/>
              <a:buChar char="Ø"/>
              <a:defRPr sz="2400">
                <a:solidFill>
                  <a:srgbClr val="13182F"/>
                </a:solidFill>
                <a:latin typeface="Arial" pitchFamily="34" charset="0"/>
                <a:ea typeface="MS PGothic" pitchFamily="34" charset="-128"/>
              </a:defRPr>
            </a:lvl1pPr>
            <a:lvl2pPr marL="576263" indent="-273050">
              <a:spcBef>
                <a:spcPct val="20000"/>
              </a:spcBef>
              <a:buClr>
                <a:srgbClr val="369CCA"/>
              </a:buClr>
              <a:buSzPct val="100000"/>
              <a:buFont typeface="Wingdings" pitchFamily="2" charset="2"/>
              <a:buChar char="Ø"/>
              <a:defRPr sz="2200">
                <a:solidFill>
                  <a:srgbClr val="13182F"/>
                </a:solidFill>
                <a:latin typeface="Arial" pitchFamily="34" charset="0"/>
                <a:ea typeface="MS PGothic" pitchFamily="34" charset="-128"/>
              </a:defRPr>
            </a:lvl2pPr>
            <a:lvl3pPr marL="855663" indent="-228600">
              <a:spcBef>
                <a:spcPct val="20000"/>
              </a:spcBef>
              <a:buClr>
                <a:srgbClr val="369CCA"/>
              </a:buClr>
              <a:buSzPct val="100000"/>
              <a:buFont typeface="Wingdings" pitchFamily="2" charset="2"/>
              <a:buChar char="Ø"/>
              <a:defRPr sz="2000">
                <a:solidFill>
                  <a:srgbClr val="13182F"/>
                </a:solidFill>
                <a:latin typeface="Arial" pitchFamily="34" charset="0"/>
                <a:ea typeface="MS PGothic" pitchFamily="34" charset="-128"/>
              </a:defRPr>
            </a:lvl3pPr>
            <a:lvl4pPr marL="1143000" indent="-228600">
              <a:spcBef>
                <a:spcPct val="20000"/>
              </a:spcBef>
              <a:buClr>
                <a:srgbClr val="369CCA"/>
              </a:buClr>
              <a:buSzPct val="100000"/>
              <a:buFont typeface="Wingdings" pitchFamily="2" charset="2"/>
              <a:buChar char="Ø"/>
              <a:defRPr>
                <a:solidFill>
                  <a:srgbClr val="13182F"/>
                </a:solidFill>
                <a:latin typeface="Arial" pitchFamily="34" charset="0"/>
                <a:ea typeface="MS PGothic" pitchFamily="34" charset="-128"/>
              </a:defRPr>
            </a:lvl4pPr>
            <a:lvl5pPr marL="1462088" indent="-228600">
              <a:spcBef>
                <a:spcPct val="20000"/>
              </a:spcBef>
              <a:buClr>
                <a:srgbClr val="369CCA"/>
              </a:buClr>
              <a:buSzPct val="100000"/>
              <a:buFont typeface="Wingdings" pitchFamily="2" charset="2"/>
              <a:buChar char="Ø"/>
              <a:defRPr sz="1600">
                <a:solidFill>
                  <a:srgbClr val="13182F"/>
                </a:solidFill>
                <a:latin typeface="Arial" pitchFamily="34" charset="0"/>
                <a:ea typeface="MS PGothic" pitchFamily="34" charset="-128"/>
              </a:defRPr>
            </a:lvl5pPr>
            <a:lvl6pPr marL="19192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6pPr>
            <a:lvl7pPr marL="23764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7pPr>
            <a:lvl8pPr marL="28336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8pPr>
            <a:lvl9pPr marL="32908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9pPr>
          </a:lstStyle>
          <a:p>
            <a:pPr algn="ctr">
              <a:buFont typeface="Wingdings" pitchFamily="2" charset="2"/>
              <a:buNone/>
            </a:pPr>
            <a:r>
              <a:rPr lang="en-US" altLang="en-US" sz="2800" dirty="0"/>
              <a:t>Photograph</a:t>
            </a:r>
          </a:p>
        </p:txBody>
      </p:sp>
      <p:pic>
        <p:nvPicPr>
          <p:cNvPr id="51206" name="Picture 2" descr="Photograph of a KitKat candy 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13" y="3962400"/>
            <a:ext cx="2359025"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7" name="Content Placeholder 3"/>
          <p:cNvSpPr>
            <a:spLocks noGrp="1"/>
          </p:cNvSpPr>
          <p:nvPr>
            <p:ph sz="quarter" idx="14"/>
          </p:nvPr>
        </p:nvSpPr>
        <p:spPr>
          <a:xfrm>
            <a:off x="5410200" y="4225925"/>
            <a:ext cx="2974975" cy="1131888"/>
          </a:xfrm>
        </p:spPr>
        <p:txBody>
          <a:bodyPr/>
          <a:lstStyle/>
          <a:p>
            <a:pPr marL="0" indent="0" algn="ctr">
              <a:buFont typeface="Wingdings" pitchFamily="2" charset="2"/>
              <a:buNone/>
            </a:pPr>
            <a:r>
              <a:rPr lang="en-US" altLang="en-US" sz="2800" dirty="0" smtClean="0"/>
              <a:t>Objects Paired with Picture Symbols</a:t>
            </a:r>
          </a:p>
        </p:txBody>
      </p:sp>
      <p:pic>
        <p:nvPicPr>
          <p:cNvPr id="51208" name="Picture 3" descr="Photograph of objects with tags on them. The tags have pictures that show what the object is used f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250" y="1144588"/>
            <a:ext cx="3951288"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7"/>
          </p:nvPr>
        </p:nvSpPr>
        <p:spPr/>
        <p:txBody>
          <a:bodyPr/>
          <a:lstStyle/>
          <a:p>
            <a:pPr>
              <a:defRPr/>
            </a:pPr>
            <a:fld id="{79252E3C-B5E8-4C0B-83EA-2343C62FBB78}"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z="4000" b="1" dirty="0" smtClean="0"/>
              <a:t>Abstract Symbols</a:t>
            </a:r>
            <a:endParaRPr lang="en-US" altLang="en-US" dirty="0" smtClean="0"/>
          </a:p>
        </p:txBody>
      </p:sp>
      <p:sp>
        <p:nvSpPr>
          <p:cNvPr id="52227" name="Content Placeholder 2"/>
          <p:cNvSpPr>
            <a:spLocks noGrp="1"/>
          </p:cNvSpPr>
          <p:nvPr>
            <p:ph idx="1"/>
          </p:nvPr>
        </p:nvSpPr>
        <p:spPr>
          <a:xfrm>
            <a:off x="1295400" y="2057400"/>
            <a:ext cx="7408863" cy="4137025"/>
          </a:xfrm>
        </p:spPr>
        <p:txBody>
          <a:bodyPr/>
          <a:lstStyle/>
          <a:p>
            <a:pPr marL="812800" indent="-812800" eaLnBrk="1" hangingPunct="1">
              <a:buFont typeface="Wingdings" pitchFamily="2" charset="2"/>
              <a:buNone/>
            </a:pPr>
            <a:r>
              <a:rPr lang="en-US" altLang="en-US" sz="3200" b="1" i="1" dirty="0" smtClean="0"/>
              <a:t>Abstract symbols </a:t>
            </a:r>
            <a:r>
              <a:rPr lang="en-US" altLang="en-US" sz="3200" dirty="0" smtClean="0"/>
              <a:t>have no physical </a:t>
            </a:r>
          </a:p>
          <a:p>
            <a:pPr marL="812800" indent="-812800" eaLnBrk="1" hangingPunct="1">
              <a:buFont typeface="Wingdings" pitchFamily="2" charset="2"/>
              <a:buNone/>
            </a:pPr>
            <a:r>
              <a:rPr lang="en-US" altLang="en-US" sz="3200" dirty="0" smtClean="0"/>
              <a:t>connection to the object they represent</a:t>
            </a:r>
          </a:p>
          <a:p>
            <a:pPr marL="812800" indent="-812800" eaLnBrk="1" hangingPunct="1">
              <a:buFont typeface="Wingdings" pitchFamily="2" charset="2"/>
              <a:buNone/>
            </a:pPr>
            <a:endParaRPr lang="en-US" altLang="en-US" sz="3200" dirty="0" smtClean="0"/>
          </a:p>
          <a:p>
            <a:pPr marL="1116013" lvl="1" indent="-812800" eaLnBrk="1" hangingPunct="1">
              <a:buFont typeface="Wingdings" pitchFamily="2" charset="2"/>
              <a:buNone/>
            </a:pPr>
            <a:r>
              <a:rPr lang="en-US" altLang="en-US" sz="3200" b="1" dirty="0" smtClean="0"/>
              <a:t>Examples</a:t>
            </a:r>
            <a:r>
              <a:rPr lang="en-US" altLang="en-US" sz="3200" dirty="0" smtClean="0"/>
              <a:t>:  Speech, Sign Language, Print or Braille words</a:t>
            </a:r>
            <a:endParaRPr lang="en-US" altLang="en-US" sz="3200" b="1" dirty="0" smtClean="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z="4000" b="1" dirty="0" smtClean="0"/>
              <a:t>What is the purpose of Object Cues?</a:t>
            </a:r>
            <a:endParaRPr lang="en-US" altLang="en-US" dirty="0" smtClean="0"/>
          </a:p>
        </p:txBody>
      </p:sp>
      <p:sp>
        <p:nvSpPr>
          <p:cNvPr id="53251" name="Content Placeholder 1"/>
          <p:cNvSpPr>
            <a:spLocks noGrp="1"/>
          </p:cNvSpPr>
          <p:nvPr>
            <p:ph idx="1"/>
          </p:nvPr>
        </p:nvSpPr>
        <p:spPr>
          <a:xfrm>
            <a:off x="1676400" y="1676400"/>
            <a:ext cx="7086600" cy="4495800"/>
          </a:xfrm>
        </p:spPr>
        <p:txBody>
          <a:bodyPr/>
          <a:lstStyle/>
          <a:p>
            <a:pPr>
              <a:buFont typeface="Wingdings" pitchFamily="2" charset="2"/>
              <a:buNone/>
            </a:pPr>
            <a:r>
              <a:rPr lang="en-US" altLang="en-US" sz="2800" dirty="0" smtClean="0"/>
              <a:t>Provide concrete information or directive</a:t>
            </a:r>
          </a:p>
          <a:p>
            <a:pPr>
              <a:buFont typeface="Wingdings" pitchFamily="2" charset="2"/>
              <a:buNone/>
            </a:pPr>
            <a:r>
              <a:rPr lang="en-US" altLang="en-US" sz="2800" dirty="0" smtClean="0"/>
              <a:t>Allow student to prepare for transition to and participation in new activity  </a:t>
            </a:r>
          </a:p>
          <a:p>
            <a:pPr>
              <a:buFont typeface="Wingdings" pitchFamily="2" charset="2"/>
              <a:buNone/>
            </a:pPr>
            <a:r>
              <a:rPr lang="en-US" altLang="en-US" sz="2800" dirty="0" smtClean="0"/>
              <a:t>Help form accurate notion of what is to occur</a:t>
            </a:r>
          </a:p>
          <a:p>
            <a:pPr>
              <a:buFont typeface="Wingdings" pitchFamily="2" charset="2"/>
              <a:buNone/>
            </a:pPr>
            <a:r>
              <a:rPr lang="en-US" altLang="en-US" sz="2800" dirty="0" smtClean="0"/>
              <a:t>Develop an expectation of what’s next</a:t>
            </a:r>
          </a:p>
          <a:p>
            <a:pPr>
              <a:buFont typeface="Wingdings" pitchFamily="2" charset="2"/>
              <a:buNone/>
            </a:pPr>
            <a:r>
              <a:rPr lang="en-US" altLang="en-US" sz="2800" dirty="0" smtClean="0"/>
              <a:t>Helps child develop sense of autonomy</a:t>
            </a:r>
          </a:p>
          <a:p>
            <a:pPr>
              <a:buFont typeface="Wingdings" pitchFamily="2" charset="2"/>
              <a:buNone/>
            </a:pPr>
            <a:r>
              <a:rPr lang="en-US" altLang="en-US" sz="2800" dirty="0" smtClean="0"/>
              <a:t>Can later be used for making choices</a:t>
            </a:r>
          </a:p>
          <a:p>
            <a:pPr>
              <a:buFont typeface="Wingdings" pitchFamily="2" charset="2"/>
              <a:buNone/>
            </a:pPr>
            <a:endParaRPr lang="en-US" altLang="en-US" sz="2800" dirty="0" smtClean="0"/>
          </a:p>
          <a:p>
            <a:pPr algn="r">
              <a:buFont typeface="Wingdings" pitchFamily="2" charset="2"/>
              <a:buNone/>
            </a:pPr>
            <a:r>
              <a:rPr lang="en-US" altLang="en-US" sz="1600" dirty="0" smtClean="0"/>
              <a:t>Rowland &amp; </a:t>
            </a:r>
            <a:r>
              <a:rPr lang="en-US" altLang="en-US" sz="1600" dirty="0" err="1" smtClean="0"/>
              <a:t>Schwiegert</a:t>
            </a:r>
            <a:r>
              <a:rPr lang="en-US" altLang="en-US" sz="1600" dirty="0" smtClean="0"/>
              <a:t> (2000). Tangible Symbol Systems. Oregon. Designed to Learn Products</a:t>
            </a:r>
            <a:r>
              <a:rPr lang="en-US" altLang="en-US" sz="1200" dirty="0" smtClean="0"/>
              <a:t>.</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b="1" dirty="0" smtClean="0"/>
              <a:t>Types of Object Cues</a:t>
            </a:r>
            <a:endParaRPr lang="en-US" altLang="en-US" dirty="0" smtClean="0"/>
          </a:p>
        </p:txBody>
      </p:sp>
      <p:sp>
        <p:nvSpPr>
          <p:cNvPr id="54275" name="Content Placeholder 2"/>
          <p:cNvSpPr>
            <a:spLocks noGrp="1"/>
          </p:cNvSpPr>
          <p:nvPr>
            <p:ph idx="1"/>
          </p:nvPr>
        </p:nvSpPr>
        <p:spPr>
          <a:xfrm>
            <a:off x="1600200" y="2057400"/>
            <a:ext cx="6553200" cy="3124200"/>
          </a:xfrm>
        </p:spPr>
        <p:txBody>
          <a:bodyPr/>
          <a:lstStyle/>
          <a:p>
            <a:pPr>
              <a:buClr>
                <a:schemeClr val="accent4">
                  <a:lumMod val="75000"/>
                </a:schemeClr>
              </a:buClr>
              <a:defRPr/>
            </a:pPr>
            <a:r>
              <a:rPr lang="en-US" altLang="en-US" sz="4000" dirty="0" smtClean="0"/>
              <a:t>Actual Object</a:t>
            </a:r>
            <a:endParaRPr lang="en-US" altLang="en-US" sz="1000" dirty="0" smtClean="0"/>
          </a:p>
          <a:p>
            <a:pPr>
              <a:buClr>
                <a:schemeClr val="accent4">
                  <a:lumMod val="75000"/>
                </a:schemeClr>
              </a:buClr>
              <a:defRPr/>
            </a:pPr>
            <a:r>
              <a:rPr lang="en-US" altLang="en-US" sz="4000" dirty="0" smtClean="0"/>
              <a:t>Partial or Associated Object</a:t>
            </a:r>
            <a:endParaRPr lang="en-US" altLang="en-US" sz="1000" dirty="0" smtClean="0"/>
          </a:p>
          <a:p>
            <a:pPr>
              <a:buClr>
                <a:schemeClr val="accent4">
                  <a:lumMod val="75000"/>
                </a:schemeClr>
              </a:buClr>
              <a:defRPr/>
            </a:pPr>
            <a:r>
              <a:rPr lang="en-US" altLang="en-US" sz="4000" dirty="0" smtClean="0"/>
              <a:t>Arbitrary Object Cues</a:t>
            </a:r>
            <a:endParaRPr lang="en-US" altLang="en-US" sz="2800" dirty="0" smtClean="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b="1" dirty="0" smtClean="0"/>
              <a:t>Actual Objects</a:t>
            </a:r>
            <a:endParaRPr lang="en-US" altLang="en-US" dirty="0" smtClean="0"/>
          </a:p>
        </p:txBody>
      </p:sp>
      <p:sp>
        <p:nvSpPr>
          <p:cNvPr id="55299" name="Content Placeholder 1"/>
          <p:cNvSpPr>
            <a:spLocks noGrp="1"/>
          </p:cNvSpPr>
          <p:nvPr>
            <p:ph idx="1"/>
          </p:nvPr>
        </p:nvSpPr>
        <p:spPr>
          <a:xfrm>
            <a:off x="1447800" y="1524000"/>
            <a:ext cx="7086600" cy="4724400"/>
          </a:xfrm>
        </p:spPr>
        <p:txBody>
          <a:bodyPr/>
          <a:lstStyle/>
          <a:p>
            <a:pPr>
              <a:buClr>
                <a:schemeClr val="accent4">
                  <a:lumMod val="75000"/>
                </a:schemeClr>
              </a:buClr>
              <a:defRPr/>
            </a:pPr>
            <a:r>
              <a:rPr lang="en-US" altLang="en-US" dirty="0" smtClean="0"/>
              <a:t>Used initially to introduce object cues</a:t>
            </a:r>
          </a:p>
          <a:p>
            <a:pPr>
              <a:buClr>
                <a:schemeClr val="accent4">
                  <a:lumMod val="75000"/>
                </a:schemeClr>
              </a:buClr>
              <a:defRPr/>
            </a:pPr>
            <a:r>
              <a:rPr lang="en-US" altLang="en-US" dirty="0" smtClean="0"/>
              <a:t>Object presented to child and time given to explore cue </a:t>
            </a:r>
          </a:p>
          <a:p>
            <a:pPr>
              <a:buClr>
                <a:schemeClr val="accent4">
                  <a:lumMod val="75000"/>
                </a:schemeClr>
              </a:buClr>
              <a:defRPr/>
            </a:pPr>
            <a:r>
              <a:rPr lang="en-US" altLang="en-US" dirty="0" smtClean="0"/>
              <a:t>Keeping object during activity reinforces association to activity </a:t>
            </a:r>
          </a:p>
          <a:p>
            <a:pPr>
              <a:buClr>
                <a:schemeClr val="accent4">
                  <a:lumMod val="75000"/>
                </a:schemeClr>
              </a:buClr>
              <a:defRPr/>
            </a:pPr>
            <a:r>
              <a:rPr lang="en-US" altLang="en-US" dirty="0" smtClean="0"/>
              <a:t>Consistency &amp; repetition continue to reinforce association </a:t>
            </a:r>
          </a:p>
          <a:p>
            <a:pPr>
              <a:buClr>
                <a:schemeClr val="accent4">
                  <a:lumMod val="75000"/>
                </a:schemeClr>
              </a:buClr>
              <a:defRPr/>
            </a:pPr>
            <a:r>
              <a:rPr lang="en-US" altLang="en-US" dirty="0" smtClean="0"/>
              <a:t>Once association is clearly established child can move to use of partial/associated object </a:t>
            </a:r>
          </a:p>
          <a:p>
            <a:pPr>
              <a:buClr>
                <a:schemeClr val="accent4">
                  <a:lumMod val="75000"/>
                </a:schemeClr>
              </a:buClr>
              <a:defRPr/>
            </a:pPr>
            <a:r>
              <a:rPr lang="en-US" altLang="en-US" dirty="0" smtClean="0"/>
              <a:t>Can also be used to introduce other objects in same category (e.g. metal spoon, serving spoon)</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b="1" dirty="0" smtClean="0"/>
              <a:t>Examples of Actual Objects </a:t>
            </a:r>
            <a:endParaRPr lang="en-US" altLang="en-US" dirty="0" smtClean="0"/>
          </a:p>
        </p:txBody>
      </p:sp>
      <p:sp>
        <p:nvSpPr>
          <p:cNvPr id="56323" name="Content Placeholder 1"/>
          <p:cNvSpPr>
            <a:spLocks noGrp="1"/>
          </p:cNvSpPr>
          <p:nvPr>
            <p:ph idx="1"/>
          </p:nvPr>
        </p:nvSpPr>
        <p:spPr>
          <a:xfrm>
            <a:off x="1752600" y="1600200"/>
            <a:ext cx="7162800" cy="4678363"/>
          </a:xfrm>
        </p:spPr>
        <p:txBody>
          <a:bodyPr/>
          <a:lstStyle/>
          <a:p>
            <a:pPr>
              <a:buFont typeface="Arial" pitchFamily="34" charset="0"/>
              <a:buNone/>
            </a:pPr>
            <a:r>
              <a:rPr lang="en-US" altLang="en-US" sz="3200" dirty="0" smtClean="0"/>
              <a:t>Spoon or section of g-tube = EAT</a:t>
            </a:r>
          </a:p>
          <a:p>
            <a:pPr>
              <a:buFont typeface="Arial" pitchFamily="34" charset="0"/>
              <a:buNone/>
            </a:pPr>
            <a:r>
              <a:rPr lang="en-US" altLang="en-US" sz="3200" dirty="0" smtClean="0"/>
              <a:t>Diaper = TIME FOR CLEAN DIAPER</a:t>
            </a:r>
          </a:p>
          <a:p>
            <a:pPr>
              <a:buFont typeface="Arial" pitchFamily="34" charset="0"/>
              <a:buNone/>
            </a:pPr>
            <a:r>
              <a:rPr lang="en-US" altLang="en-US" sz="3200" dirty="0" smtClean="0"/>
              <a:t>Washcloth = BATHTIME</a:t>
            </a:r>
          </a:p>
          <a:p>
            <a:pPr>
              <a:buFont typeface="Arial" pitchFamily="34" charset="0"/>
              <a:buNone/>
            </a:pPr>
            <a:r>
              <a:rPr lang="en-US" altLang="en-US" sz="3200" dirty="0" smtClean="0"/>
              <a:t>Stroller = GO OUTSIDE</a:t>
            </a:r>
          </a:p>
          <a:p>
            <a:pPr>
              <a:buFont typeface="Arial" pitchFamily="34" charset="0"/>
              <a:buNone/>
            </a:pPr>
            <a:r>
              <a:rPr lang="en-US" altLang="en-US" sz="3200" dirty="0" smtClean="0"/>
              <a:t>Tactile ball = THERAPY</a:t>
            </a:r>
          </a:p>
          <a:p>
            <a:pPr>
              <a:buFont typeface="Arial" pitchFamily="34" charset="0"/>
              <a:buNone/>
            </a:pPr>
            <a:r>
              <a:rPr lang="en-US" altLang="en-US" sz="3200" dirty="0" smtClean="0"/>
              <a:t>Blanket = BEDTIME</a:t>
            </a:r>
          </a:p>
          <a:p>
            <a:pPr>
              <a:buFont typeface="Arial" pitchFamily="34" charset="0"/>
              <a:buNone/>
            </a:pPr>
            <a:r>
              <a:rPr lang="en-US" altLang="en-US" sz="3200" dirty="0" smtClean="0"/>
              <a:t>CD case = MUSIC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z="4000" b="1" dirty="0" smtClean="0"/>
              <a:t>Partial or Associated Object Cue</a:t>
            </a:r>
            <a:endParaRPr lang="en-US" altLang="en-US" dirty="0" smtClean="0"/>
          </a:p>
        </p:txBody>
      </p:sp>
      <p:pic>
        <p:nvPicPr>
          <p:cNvPr id="57347" name="Picture 1" descr="Partial piece of a spastic spoon glued to a piece of fe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28800"/>
            <a:ext cx="4645025"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229600" cy="1252538"/>
          </a:xfrm>
        </p:spPr>
        <p:txBody>
          <a:bodyPr/>
          <a:lstStyle/>
          <a:p>
            <a:r>
              <a:rPr lang="en-US" altLang="en-US" sz="3600" b="1" dirty="0" smtClean="0"/>
              <a:t>More Examples of </a:t>
            </a:r>
            <a:br>
              <a:rPr lang="en-US" altLang="en-US" sz="3600" b="1" dirty="0" smtClean="0"/>
            </a:br>
            <a:r>
              <a:rPr lang="en-US" altLang="en-US" sz="3600" b="1" dirty="0" smtClean="0"/>
              <a:t>Partial/Associated Object Cues</a:t>
            </a:r>
            <a:endParaRPr lang="en-US" altLang="en-US" sz="3600" dirty="0" smtClean="0"/>
          </a:p>
        </p:txBody>
      </p:sp>
      <p:sp>
        <p:nvSpPr>
          <p:cNvPr id="58371" name="Content Placeholder 1"/>
          <p:cNvSpPr>
            <a:spLocks noGrp="1"/>
          </p:cNvSpPr>
          <p:nvPr>
            <p:ph idx="1"/>
          </p:nvPr>
        </p:nvSpPr>
        <p:spPr>
          <a:xfrm>
            <a:off x="1447800" y="1905000"/>
            <a:ext cx="7467600" cy="4449763"/>
          </a:xfrm>
        </p:spPr>
        <p:txBody>
          <a:bodyPr/>
          <a:lstStyle/>
          <a:p>
            <a:pPr>
              <a:buFont typeface="Arial" pitchFamily="34" charset="0"/>
              <a:buNone/>
            </a:pPr>
            <a:r>
              <a:rPr lang="en-US" altLang="en-US" sz="2800" dirty="0" smtClean="0"/>
              <a:t>Piece of seat belt = GO IN CAR</a:t>
            </a:r>
          </a:p>
          <a:p>
            <a:pPr>
              <a:buFont typeface="Arial" pitchFamily="34" charset="0"/>
              <a:buNone/>
            </a:pPr>
            <a:r>
              <a:rPr lang="en-US" altLang="en-US" sz="2800" dirty="0" smtClean="0"/>
              <a:t>Tile square = BATHTIME</a:t>
            </a:r>
          </a:p>
          <a:p>
            <a:pPr>
              <a:buFont typeface="Arial" pitchFamily="34" charset="0"/>
              <a:buNone/>
            </a:pPr>
            <a:r>
              <a:rPr lang="en-US" altLang="en-US" sz="2800" dirty="0" smtClean="0"/>
              <a:t>Piece of diaper = TIME FOR CLEAN DIAPER</a:t>
            </a:r>
          </a:p>
          <a:p>
            <a:pPr>
              <a:buFont typeface="Arial" pitchFamily="34" charset="0"/>
              <a:buNone/>
            </a:pPr>
            <a:r>
              <a:rPr lang="en-US" altLang="en-US" sz="2800" dirty="0" smtClean="0"/>
              <a:t>Plastic clasp from stroller = GO OUTSIDE</a:t>
            </a:r>
          </a:p>
          <a:p>
            <a:pPr>
              <a:buFont typeface="Arial" pitchFamily="34" charset="0"/>
              <a:buNone/>
            </a:pPr>
            <a:r>
              <a:rPr lang="en-US" altLang="en-US" sz="2800" dirty="0" smtClean="0"/>
              <a:t>Bumpy fabric = THERAPY</a:t>
            </a:r>
          </a:p>
          <a:p>
            <a:pPr>
              <a:buFont typeface="Arial" pitchFamily="34" charset="0"/>
              <a:buNone/>
            </a:pPr>
            <a:r>
              <a:rPr lang="en-US" altLang="en-US" sz="2800" dirty="0" smtClean="0"/>
              <a:t>Piece of blanket = BEDTIME</a:t>
            </a:r>
          </a:p>
          <a:p>
            <a:pPr>
              <a:buFont typeface="Arial" pitchFamily="34" charset="0"/>
              <a:buNone/>
            </a:pPr>
            <a:r>
              <a:rPr lang="en-US" altLang="en-US" sz="2800" dirty="0" smtClean="0"/>
              <a:t>Knob from CD player = MUSIC</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74638"/>
            <a:ext cx="8153400" cy="487362"/>
          </a:xfrm>
        </p:spPr>
        <p:txBody>
          <a:bodyPr/>
          <a:lstStyle/>
          <a:p>
            <a:pPr algn="l"/>
            <a:r>
              <a:rPr lang="en-US" altLang="en-US" sz="3200" b="1" dirty="0" smtClean="0"/>
              <a:t>DEC Recommended Practices (3 of 4)</a:t>
            </a:r>
          </a:p>
        </p:txBody>
      </p:sp>
      <p:sp>
        <p:nvSpPr>
          <p:cNvPr id="13315" name="Content Placeholder 1"/>
          <p:cNvSpPr>
            <a:spLocks noGrp="1"/>
          </p:cNvSpPr>
          <p:nvPr>
            <p:ph idx="1"/>
          </p:nvPr>
        </p:nvSpPr>
        <p:spPr>
          <a:xfrm>
            <a:off x="1371600" y="762000"/>
            <a:ext cx="7543800" cy="5287963"/>
          </a:xfrm>
        </p:spPr>
        <p:txBody>
          <a:bodyPr/>
          <a:lstStyle/>
          <a:p>
            <a:pPr>
              <a:buFont typeface="Arial" pitchFamily="34" charset="0"/>
              <a:buNone/>
            </a:pPr>
            <a:r>
              <a:rPr lang="en-US" altLang="en-US" sz="2000" b="1" smtClean="0"/>
              <a:t>Instruction</a:t>
            </a:r>
          </a:p>
          <a:p>
            <a:pPr>
              <a:buFont typeface="Arial" pitchFamily="34" charset="0"/>
              <a:buNone/>
            </a:pPr>
            <a:r>
              <a:rPr lang="en-US" altLang="en-US" sz="2000" smtClean="0"/>
              <a:t>INS1: Practitioners, with the family, identify each child’s strengths, preferences, and interests to engage the child in active learning</a:t>
            </a:r>
          </a:p>
          <a:p>
            <a:pPr>
              <a:buFont typeface="Arial" pitchFamily="34" charset="0"/>
              <a:buNone/>
            </a:pPr>
            <a:r>
              <a:rPr lang="en-US" altLang="en-US" sz="2000" smtClean="0"/>
              <a:t>INS2: Practitioners, with the family, identify skills to target for instruction that help a child become adaptive, competent, socially connected, and engaged and that promote learning in natural and inclusive environments</a:t>
            </a:r>
          </a:p>
          <a:p>
            <a:pPr>
              <a:buFont typeface="Arial" pitchFamily="34" charset="0"/>
              <a:buNone/>
            </a:pPr>
            <a:r>
              <a:rPr lang="en-US" altLang="en-US" sz="2000" smtClean="0"/>
              <a:t>INS4: Practitioners plan for and provide the level of support, accommodations, and adaptations needed for the child to access, participate, and learn within and across activities and routines. </a:t>
            </a:r>
          </a:p>
          <a:p>
            <a:pPr>
              <a:buFont typeface="Arial" pitchFamily="34" charset="0"/>
              <a:buNone/>
            </a:pPr>
            <a:r>
              <a:rPr lang="en-US" altLang="en-US" sz="2000" smtClean="0"/>
              <a:t>INS5: Practitioners embed instruction within and across routines, activities and environments to provide contextually relevant learning opportunities</a:t>
            </a:r>
          </a:p>
          <a:p>
            <a:pPr>
              <a:buFont typeface="Arial" pitchFamily="34" charset="0"/>
              <a:buNone/>
            </a:pPr>
            <a:r>
              <a:rPr lang="en-US" altLang="en-US" sz="2000" smtClean="0"/>
              <a:t>INS6: Practitioners use systematic instructional strategies with fidelity to teach skills and to promote child engagement and learning</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b="1" dirty="0" smtClean="0"/>
              <a:t>Arbitrary Object Cue</a:t>
            </a:r>
            <a:endParaRPr lang="en-US" altLang="en-US" dirty="0" smtClean="0"/>
          </a:p>
        </p:txBody>
      </p:sp>
      <p:pic>
        <p:nvPicPr>
          <p:cNvPr id="59396" name="Picture 1" descr="Yellow token on a piece of felt. Language Arts is noted below." title="Yellow disc on slighly bigger brown square."/>
          <p:cNvPicPr>
            <a:picLocks noChangeAspect="1" noChangeArrowheads="1"/>
          </p:cNvPicPr>
          <p:nvPr/>
        </p:nvPicPr>
        <p:blipFill>
          <a:blip r:embed="rId2"/>
          <a:srcRect/>
          <a:stretch>
            <a:fillRect/>
          </a:stretch>
        </p:blipFill>
        <p:spPr bwMode="auto">
          <a:xfrm>
            <a:off x="2819400" y="1981200"/>
            <a:ext cx="4024313"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z="4000" b="1" dirty="0" smtClean="0"/>
              <a:t>How do we select object cues? </a:t>
            </a:r>
            <a:endParaRPr lang="en-US" altLang="en-US" dirty="0" smtClean="0"/>
          </a:p>
        </p:txBody>
      </p:sp>
      <p:sp>
        <p:nvSpPr>
          <p:cNvPr id="60419" name="Content Placeholder 1"/>
          <p:cNvSpPr>
            <a:spLocks noGrp="1"/>
          </p:cNvSpPr>
          <p:nvPr>
            <p:ph idx="1"/>
          </p:nvPr>
        </p:nvSpPr>
        <p:spPr>
          <a:xfrm>
            <a:off x="2057400" y="1600200"/>
            <a:ext cx="6248400" cy="4572000"/>
          </a:xfrm>
        </p:spPr>
        <p:txBody>
          <a:bodyPr/>
          <a:lstStyle/>
          <a:p>
            <a:pPr>
              <a:buFont typeface="Wingdings" pitchFamily="2" charset="2"/>
              <a:buNone/>
            </a:pPr>
            <a:r>
              <a:rPr lang="en-US" altLang="en-US" sz="3200" dirty="0" smtClean="0"/>
              <a:t>Most significant from child’s perspective </a:t>
            </a:r>
          </a:p>
          <a:p>
            <a:pPr>
              <a:buFont typeface="Wingdings" pitchFamily="2" charset="2"/>
              <a:buNone/>
            </a:pPr>
            <a:r>
              <a:rPr lang="en-US" altLang="en-US" sz="3200" dirty="0" smtClean="0"/>
              <a:t>Not aversive or distracting</a:t>
            </a:r>
          </a:p>
          <a:p>
            <a:pPr>
              <a:buFont typeface="Wingdings" pitchFamily="2" charset="2"/>
              <a:buNone/>
            </a:pPr>
            <a:r>
              <a:rPr lang="en-US" altLang="en-US" sz="3200" dirty="0" smtClean="0"/>
              <a:t>Labeled for others to understand</a:t>
            </a:r>
          </a:p>
          <a:p>
            <a:pPr>
              <a:buFont typeface="Wingdings" pitchFamily="2" charset="2"/>
              <a:buNone/>
            </a:pPr>
            <a:r>
              <a:rPr lang="en-US" altLang="en-US" sz="3200" dirty="0" smtClean="0"/>
              <a:t>Age-appropriate</a:t>
            </a:r>
          </a:p>
          <a:p>
            <a:pPr>
              <a:buFont typeface="Wingdings" pitchFamily="2" charset="2"/>
              <a:buNone/>
            </a:pPr>
            <a:r>
              <a:rPr lang="en-US" altLang="en-US" sz="3200" dirty="0" smtClean="0"/>
              <a:t>Durable and easily duplicated</a:t>
            </a:r>
          </a:p>
          <a:p>
            <a:pPr>
              <a:buFont typeface="Wingdings" pitchFamily="2" charset="2"/>
              <a:buNone/>
            </a:pPr>
            <a:r>
              <a:rPr lang="en-US" altLang="en-US" sz="3200" dirty="0" smtClean="0"/>
              <a:t>Tactually different</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z="3600" b="1" dirty="0" smtClean="0"/>
              <a:t>What should be considered when selecting photograph &amp; picture symbols?</a:t>
            </a:r>
            <a:endParaRPr lang="en-US" altLang="en-US" dirty="0" smtClean="0"/>
          </a:p>
        </p:txBody>
      </p:sp>
      <p:sp>
        <p:nvSpPr>
          <p:cNvPr id="3" name="Content Placeholder 1"/>
          <p:cNvSpPr>
            <a:spLocks noGrp="1"/>
          </p:cNvSpPr>
          <p:nvPr>
            <p:ph idx="1"/>
          </p:nvPr>
        </p:nvSpPr>
        <p:spPr>
          <a:xfrm>
            <a:off x="2286000" y="2286000"/>
            <a:ext cx="6172200" cy="3962400"/>
          </a:xfrm>
        </p:spPr>
        <p:txBody>
          <a:bodyPr/>
          <a:lstStyle/>
          <a:p>
            <a:pPr>
              <a:buClr>
                <a:schemeClr val="accent4">
                  <a:lumMod val="75000"/>
                </a:schemeClr>
              </a:buClr>
              <a:defRPr/>
            </a:pPr>
            <a:r>
              <a:rPr lang="en-US" altLang="en-US" sz="3600" dirty="0"/>
              <a:t>Size, color, and shape</a:t>
            </a:r>
          </a:p>
          <a:p>
            <a:pPr>
              <a:buClr>
                <a:schemeClr val="accent4">
                  <a:lumMod val="75000"/>
                </a:schemeClr>
              </a:buClr>
              <a:defRPr/>
            </a:pPr>
            <a:r>
              <a:rPr lang="en-US" altLang="en-US" sz="3600" dirty="0"/>
              <a:t>Visual Clutter</a:t>
            </a:r>
          </a:p>
          <a:p>
            <a:pPr>
              <a:buClr>
                <a:schemeClr val="accent4">
                  <a:lumMod val="75000"/>
                </a:schemeClr>
              </a:buClr>
              <a:defRPr/>
            </a:pPr>
            <a:r>
              <a:rPr lang="en-US" altLang="en-US" sz="3600" dirty="0"/>
              <a:t>Glare</a:t>
            </a:r>
          </a:p>
          <a:p>
            <a:pPr>
              <a:buClr>
                <a:schemeClr val="accent4">
                  <a:lumMod val="75000"/>
                </a:schemeClr>
              </a:buClr>
              <a:defRPr/>
            </a:pPr>
            <a:r>
              <a:rPr lang="en-US" altLang="en-US" sz="3600" dirty="0"/>
              <a:t>Background color (contrast)</a:t>
            </a:r>
          </a:p>
          <a:p>
            <a:pPr>
              <a:buClr>
                <a:schemeClr val="accent4">
                  <a:lumMod val="75000"/>
                </a:schemeClr>
              </a:buClr>
              <a:defRPr/>
            </a:pPr>
            <a:r>
              <a:rPr lang="en-US" altLang="en-US" sz="3600" dirty="0"/>
              <a:t>Way to highlight </a:t>
            </a:r>
            <a:r>
              <a:rPr lang="en-US" altLang="en-US" sz="3600" dirty="0" smtClean="0"/>
              <a:t>symbol</a:t>
            </a:r>
            <a:endParaRPr lang="en-US" altLang="en-US" sz="3600" dirty="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z="3600" b="1" dirty="0" smtClean="0"/>
              <a:t>How can we facilitate consistency? </a:t>
            </a:r>
            <a:endParaRPr lang="en-US" altLang="en-US" sz="4000" dirty="0" smtClean="0"/>
          </a:p>
        </p:txBody>
      </p:sp>
      <p:sp>
        <p:nvSpPr>
          <p:cNvPr id="2" name="Content Placeholder 1"/>
          <p:cNvSpPr>
            <a:spLocks noGrp="1"/>
          </p:cNvSpPr>
          <p:nvPr>
            <p:ph idx="1"/>
          </p:nvPr>
        </p:nvSpPr>
        <p:spPr>
          <a:xfrm>
            <a:off x="1752600" y="1752600"/>
            <a:ext cx="6875463" cy="4594225"/>
          </a:xfrm>
        </p:spPr>
        <p:txBody>
          <a:bodyPr/>
          <a:lstStyle/>
          <a:p>
            <a:pPr>
              <a:lnSpc>
                <a:spcPct val="90000"/>
              </a:lnSpc>
              <a:buClr>
                <a:schemeClr val="accent4">
                  <a:lumMod val="75000"/>
                </a:schemeClr>
              </a:buClr>
              <a:defRPr/>
            </a:pPr>
            <a:r>
              <a:rPr lang="en-US" altLang="en-US" sz="2800" dirty="0"/>
              <a:t>Post a list of steps in the cuing routine </a:t>
            </a:r>
          </a:p>
          <a:p>
            <a:pPr>
              <a:lnSpc>
                <a:spcPct val="90000"/>
              </a:lnSpc>
              <a:buClr>
                <a:schemeClr val="accent4">
                  <a:lumMod val="75000"/>
                </a:schemeClr>
              </a:buClr>
              <a:defRPr/>
            </a:pPr>
            <a:r>
              <a:rPr lang="en-US" altLang="en-US" sz="2800" dirty="0"/>
              <a:t>Model cues for all potential communication partners</a:t>
            </a:r>
          </a:p>
          <a:p>
            <a:pPr>
              <a:lnSpc>
                <a:spcPct val="90000"/>
              </a:lnSpc>
              <a:buClr>
                <a:schemeClr val="accent4">
                  <a:lumMod val="75000"/>
                </a:schemeClr>
              </a:buClr>
              <a:defRPr/>
            </a:pPr>
            <a:r>
              <a:rPr lang="en-US" altLang="en-US" sz="2800" dirty="0"/>
              <a:t>Identify &amp; share specific nature of response expected from the child </a:t>
            </a:r>
          </a:p>
          <a:p>
            <a:pPr>
              <a:lnSpc>
                <a:spcPct val="90000"/>
              </a:lnSpc>
              <a:buClr>
                <a:schemeClr val="accent4">
                  <a:lumMod val="75000"/>
                </a:schemeClr>
              </a:buClr>
              <a:defRPr/>
            </a:pPr>
            <a:r>
              <a:rPr lang="en-US" altLang="en-US" sz="2800" dirty="0"/>
              <a:t>Observe delivery of cues &amp; child responses</a:t>
            </a:r>
          </a:p>
          <a:p>
            <a:pPr>
              <a:lnSpc>
                <a:spcPct val="90000"/>
              </a:lnSpc>
              <a:buClr>
                <a:schemeClr val="accent4">
                  <a:lumMod val="75000"/>
                </a:schemeClr>
              </a:buClr>
              <a:defRPr/>
            </a:pPr>
            <a:r>
              <a:rPr lang="en-US" altLang="en-US" sz="2800" dirty="0"/>
              <a:t>Monitor &amp; collect data on deliver &amp; responses</a:t>
            </a:r>
          </a:p>
          <a:p>
            <a:pPr>
              <a:lnSpc>
                <a:spcPct val="90000"/>
              </a:lnSpc>
              <a:buClr>
                <a:schemeClr val="accent4">
                  <a:lumMod val="75000"/>
                </a:schemeClr>
              </a:buClr>
              <a:defRPr/>
            </a:pPr>
            <a:r>
              <a:rPr lang="en-US" altLang="en-US" sz="2800" dirty="0"/>
              <a:t>Communicate among team members if changes are needed   </a:t>
            </a:r>
          </a:p>
        </p:txBody>
      </p:sp>
      <p:sp>
        <p:nvSpPr>
          <p:cNvPr id="3" name="Slide Number Placeholder 2"/>
          <p:cNvSpPr>
            <a:spLocks noGrp="1"/>
          </p:cNvSpPr>
          <p:nvPr>
            <p:ph type="sldNum" sz="quarter" idx="12"/>
          </p:nvPr>
        </p:nvSpPr>
        <p:spPr/>
        <p:txBody>
          <a:bodyPr/>
          <a:lstStyle/>
          <a:p>
            <a:pPr>
              <a:defRPr/>
            </a:pPr>
            <a:fld id="{607844E4-B11B-4AE9-B23E-9FB2DAC31302}"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z="3600" b="1" dirty="0" smtClean="0"/>
              <a:t>What is a Communication Dictionary? </a:t>
            </a:r>
            <a:endParaRPr lang="en-US" altLang="en-US" dirty="0" smtClean="0"/>
          </a:p>
        </p:txBody>
      </p:sp>
      <p:sp>
        <p:nvSpPr>
          <p:cNvPr id="3" name="Content Placeholder 1"/>
          <p:cNvSpPr>
            <a:spLocks noGrp="1"/>
          </p:cNvSpPr>
          <p:nvPr>
            <p:ph idx="1"/>
          </p:nvPr>
        </p:nvSpPr>
        <p:spPr>
          <a:xfrm>
            <a:off x="2057400" y="1676400"/>
            <a:ext cx="6477000" cy="4724400"/>
          </a:xfrm>
        </p:spPr>
        <p:txBody>
          <a:bodyPr/>
          <a:lstStyle/>
          <a:p>
            <a:pPr eaLnBrk="1" hangingPunct="1">
              <a:buFont typeface="Wingdings" pitchFamily="2" charset="2"/>
              <a:buNone/>
              <a:defRPr/>
            </a:pPr>
            <a:r>
              <a:rPr lang="en-US" altLang="en-US" sz="2800" dirty="0"/>
              <a:t>Guide to child’s communication systems</a:t>
            </a:r>
          </a:p>
          <a:p>
            <a:pPr eaLnBrk="1" hangingPunct="1">
              <a:buClr>
                <a:schemeClr val="accent4">
                  <a:lumMod val="75000"/>
                </a:schemeClr>
              </a:buClr>
              <a:defRPr/>
            </a:pPr>
            <a:r>
              <a:rPr lang="en-US" altLang="en-US" sz="2800" dirty="0"/>
              <a:t> Expressive and receptive  </a:t>
            </a:r>
          </a:p>
          <a:p>
            <a:pPr eaLnBrk="1" hangingPunct="1">
              <a:buClr>
                <a:schemeClr val="accent4">
                  <a:lumMod val="75000"/>
                </a:schemeClr>
              </a:buClr>
              <a:buFont typeface="Wingdings" pitchFamily="2" charset="2"/>
              <a:buNone/>
              <a:defRPr/>
            </a:pPr>
            <a:r>
              <a:rPr lang="en-US" altLang="en-US" sz="2800" dirty="0"/>
              <a:t>Includes all modes used by child </a:t>
            </a:r>
          </a:p>
          <a:p>
            <a:pPr eaLnBrk="1" hangingPunct="1">
              <a:buClr>
                <a:schemeClr val="accent4">
                  <a:lumMod val="75000"/>
                </a:schemeClr>
              </a:buClr>
              <a:defRPr/>
            </a:pPr>
            <a:r>
              <a:rPr lang="en-US" altLang="en-US" sz="2800" dirty="0"/>
              <a:t> Don’t forget subtle non-verbal signals </a:t>
            </a:r>
          </a:p>
          <a:p>
            <a:pPr eaLnBrk="1" hangingPunct="1">
              <a:buFont typeface="Wingdings" pitchFamily="2" charset="2"/>
              <a:buNone/>
              <a:defRPr/>
            </a:pPr>
            <a:r>
              <a:rPr lang="en-US" altLang="en-US" sz="2800" dirty="0"/>
              <a:t>Facilitates consistency across communication partners </a:t>
            </a:r>
          </a:p>
          <a:p>
            <a:pPr eaLnBrk="1" hangingPunct="1">
              <a:buFont typeface="Wingdings" pitchFamily="2" charset="2"/>
              <a:buNone/>
              <a:defRPr/>
            </a:pPr>
            <a:r>
              <a:rPr lang="en-US" altLang="en-US" sz="2800" dirty="0"/>
              <a:t>Eases transitions to new settings, teachers, other communication partners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595959"/>
        </a:solidFill>
        <a:effectLst/>
      </p:bgPr>
    </p:bg>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0"/>
            <a:ext cx="8229600" cy="1143000"/>
          </a:xfrm>
        </p:spPr>
        <p:txBody>
          <a:bodyPr/>
          <a:lstStyle/>
          <a:p>
            <a:pPr eaLnBrk="1" hangingPunct="1"/>
            <a:r>
              <a:rPr lang="en-US" altLang="en-US" sz="3600" b="1" dirty="0" smtClean="0">
                <a:solidFill>
                  <a:schemeClr val="bg1"/>
                </a:solidFill>
              </a:rPr>
              <a:t>Communication Resources   </a:t>
            </a:r>
          </a:p>
        </p:txBody>
      </p:sp>
      <p:grpSp>
        <p:nvGrpSpPr>
          <p:cNvPr id="3" name="Group 2" descr="Comprehensive assessment and planning tool for use with families. Document can be found here: https://nationaldb.org/library/page/789"/>
          <p:cNvGrpSpPr/>
          <p:nvPr/>
        </p:nvGrpSpPr>
        <p:grpSpPr>
          <a:xfrm>
            <a:off x="533400" y="990600"/>
            <a:ext cx="8201025" cy="5334000"/>
            <a:chOff x="533400" y="990600"/>
            <a:chExt cx="8201025" cy="5334000"/>
          </a:xfrm>
        </p:grpSpPr>
        <p:pic>
          <p:nvPicPr>
            <p:cNvPr id="64516" name="Picture 1" descr="A family assessment of children who are deafblind." title="Home Talk">
              <a:hlinkClick r:id="rId3"/>
            </p:cNvPr>
            <p:cNvPicPr>
              <a:picLocks noChangeAspect="1"/>
            </p:cNvPicPr>
            <p:nvPr/>
          </p:nvPicPr>
          <p:blipFill>
            <a:blip r:embed="rId4"/>
            <a:srcRect/>
            <a:stretch>
              <a:fillRect/>
            </a:stretch>
          </p:blipFill>
          <p:spPr bwMode="auto">
            <a:xfrm>
              <a:off x="533400" y="990600"/>
              <a:ext cx="3695700" cy="2479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4515" name="Picture 2" title="Communication Map (Performance Assessment)">
              <a:hlinkClick r:id="rId3"/>
            </p:cNvPr>
            <p:cNvPicPr>
              <a:picLocks noChangeAspect="1"/>
            </p:cNvPicPr>
            <p:nvPr/>
          </p:nvPicPr>
          <p:blipFill>
            <a:blip r:embed="rId5"/>
            <a:srcRect/>
            <a:stretch>
              <a:fillRect/>
            </a:stretch>
          </p:blipFill>
          <p:spPr bwMode="auto">
            <a:xfrm>
              <a:off x="2895600" y="2057400"/>
              <a:ext cx="5838825" cy="4267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pPr>
              <a:defRPr/>
            </a:pPr>
            <a:fld id="{BA9BFCEA-4903-4F96-9110-261DD1EFBD5E}"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hidden="1"/>
          <p:cNvSpPr>
            <a:spLocks noGrp="1"/>
          </p:cNvSpPr>
          <p:nvPr>
            <p:ph type="title"/>
          </p:nvPr>
        </p:nvSpPr>
        <p:spPr/>
        <p:txBody>
          <a:bodyPr/>
          <a:lstStyle/>
          <a:p>
            <a:r>
              <a:rPr lang="en-US" altLang="en-US" dirty="0" smtClean="0"/>
              <a:t>AEPS Domains - Cognitive</a:t>
            </a:r>
          </a:p>
        </p:txBody>
      </p:sp>
      <p:pic>
        <p:nvPicPr>
          <p:cNvPr id="65539" name="Picture 1" descr="AEPS Domains diagram. Description in outline cont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Content Placeholder 1" hidden="1"/>
          <p:cNvSpPr>
            <a:spLocks noGrp="1"/>
          </p:cNvSpPr>
          <p:nvPr>
            <p:ph idx="1"/>
          </p:nvPr>
        </p:nvSpPr>
        <p:spPr>
          <a:xfrm>
            <a:off x="2705100" y="1676400"/>
            <a:ext cx="3733800" cy="2563813"/>
          </a:xfrm>
        </p:spPr>
        <p:txBody>
          <a:bodyPr/>
          <a:lstStyle/>
          <a:p>
            <a:pPr marL="0" indent="0">
              <a:buFont typeface="Wingdings" pitchFamily="2" charset="2"/>
              <a:buNone/>
            </a:pPr>
            <a:r>
              <a:rPr lang="en-US" altLang="en-US" sz="2000" dirty="0" smtClean="0">
                <a:solidFill>
                  <a:srgbClr val="000000"/>
                </a:solidFill>
              </a:rPr>
              <a:t>Six circles arranged in a circle around “AEPS Domains”, with arrows in between them pointing clockwise. The six circles say Fine Motor, Gross Motor, Adaptive, Cognitive, Social Communication, and Social</a:t>
            </a:r>
            <a:r>
              <a:rPr lang="en-US" altLang="en-US" sz="2000" dirty="0" smtClean="0"/>
              <a:t>. </a:t>
            </a:r>
            <a:r>
              <a:rPr lang="en-US" altLang="en-US" sz="2000" dirty="0" smtClean="0">
                <a:solidFill>
                  <a:srgbClr val="000000"/>
                </a:solidFill>
              </a:rPr>
              <a:t>Cognitive is highlighted.</a:t>
            </a:r>
            <a:endParaRPr lang="en-US" altLang="en-US" dirty="0" smtClean="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z="4000" b="1" dirty="0" smtClean="0"/>
              <a:t>Impact on Cognitive Skills</a:t>
            </a:r>
            <a:endParaRPr lang="en-US" altLang="en-US" dirty="0" smtClean="0"/>
          </a:p>
        </p:txBody>
      </p:sp>
      <p:sp>
        <p:nvSpPr>
          <p:cNvPr id="3" name="Content Placeholder 1"/>
          <p:cNvSpPr>
            <a:spLocks noGrp="1"/>
          </p:cNvSpPr>
          <p:nvPr>
            <p:ph idx="1"/>
          </p:nvPr>
        </p:nvSpPr>
        <p:spPr>
          <a:xfrm>
            <a:off x="1828800" y="1524000"/>
            <a:ext cx="6418263" cy="4594225"/>
          </a:xfrm>
        </p:spPr>
        <p:txBody>
          <a:bodyPr/>
          <a:lstStyle/>
          <a:p>
            <a:pPr eaLnBrk="1" hangingPunct="1">
              <a:buClr>
                <a:schemeClr val="accent4">
                  <a:lumMod val="75000"/>
                </a:schemeClr>
              </a:buClr>
              <a:defRPr/>
            </a:pPr>
            <a:r>
              <a:rPr lang="en-US" sz="3200" dirty="0"/>
              <a:t>Lack of access</a:t>
            </a:r>
          </a:p>
          <a:p>
            <a:pPr eaLnBrk="1" hangingPunct="1">
              <a:buClr>
                <a:schemeClr val="accent4">
                  <a:lumMod val="75000"/>
                </a:schemeClr>
              </a:buClr>
              <a:defRPr/>
            </a:pPr>
            <a:r>
              <a:rPr lang="en-US" sz="3200" dirty="0"/>
              <a:t>Limited incidental learning</a:t>
            </a:r>
          </a:p>
          <a:p>
            <a:pPr eaLnBrk="1" hangingPunct="1">
              <a:buClr>
                <a:schemeClr val="accent4">
                  <a:lumMod val="75000"/>
                </a:schemeClr>
              </a:buClr>
              <a:defRPr/>
            </a:pPr>
            <a:r>
              <a:rPr lang="en-US" sz="3200" dirty="0"/>
              <a:t>Perceive world differently</a:t>
            </a:r>
          </a:p>
          <a:p>
            <a:pPr eaLnBrk="1" hangingPunct="1">
              <a:buClr>
                <a:schemeClr val="accent4">
                  <a:lumMod val="75000"/>
                </a:schemeClr>
              </a:buClr>
              <a:defRPr/>
            </a:pPr>
            <a:r>
              <a:rPr lang="en-US" sz="3200" dirty="0"/>
              <a:t>Concept development is challenging </a:t>
            </a:r>
          </a:p>
          <a:p>
            <a:pPr eaLnBrk="1" hangingPunct="1">
              <a:buClr>
                <a:schemeClr val="accent4">
                  <a:lumMod val="75000"/>
                </a:schemeClr>
              </a:buClr>
              <a:defRPr/>
            </a:pPr>
            <a:r>
              <a:rPr lang="en-US" sz="3200" dirty="0"/>
              <a:t>Generalization is difficult</a:t>
            </a:r>
            <a:endParaRPr lang="en-US" sz="1050" dirty="0"/>
          </a:p>
          <a:p>
            <a:pPr eaLnBrk="1" hangingPunct="1">
              <a:buClr>
                <a:schemeClr val="accent4">
                  <a:lumMod val="75000"/>
                </a:schemeClr>
              </a:buClr>
              <a:defRPr/>
            </a:pPr>
            <a:r>
              <a:rPr lang="en-US" sz="3200" dirty="0"/>
              <a:t>Must rely on </a:t>
            </a:r>
            <a:r>
              <a:rPr lang="en-US" sz="3200" dirty="0" smtClean="0"/>
              <a:t>concrete learning strategies</a:t>
            </a:r>
            <a:endParaRPr lang="en-US" sz="3200" dirty="0"/>
          </a:p>
        </p:txBody>
      </p:sp>
      <p:pic>
        <p:nvPicPr>
          <p:cNvPr id="66564" name="Picture 1"/>
          <p:cNvPicPr>
            <a:picLocks noChangeAspect="1"/>
          </p:cNvPicPr>
          <p:nvPr/>
        </p:nvPicPr>
        <p:blipFill>
          <a:blip r:embed="rId3"/>
          <a:srcRect/>
          <a:stretch>
            <a:fillRect/>
          </a:stretch>
        </p:blipFill>
        <p:spPr bwMode="auto">
          <a:xfrm flipH="1">
            <a:off x="7315200" y="4800600"/>
            <a:ext cx="16764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z="4000" b="1" dirty="0" smtClean="0"/>
              <a:t>Cognitive Milestones Affected</a:t>
            </a:r>
            <a:endParaRPr lang="en-US" altLang="en-US" dirty="0" smtClean="0"/>
          </a:p>
        </p:txBody>
      </p:sp>
      <p:sp>
        <p:nvSpPr>
          <p:cNvPr id="67587" name="Content Placeholder 1"/>
          <p:cNvSpPr>
            <a:spLocks noGrp="1"/>
          </p:cNvSpPr>
          <p:nvPr>
            <p:ph sz="quarter" idx="1"/>
          </p:nvPr>
        </p:nvSpPr>
        <p:spPr>
          <a:xfrm>
            <a:off x="1828800" y="1752600"/>
            <a:ext cx="6705600" cy="4038600"/>
          </a:xfrm>
        </p:spPr>
        <p:txBody>
          <a:bodyPr/>
          <a:lstStyle/>
          <a:p>
            <a:pPr>
              <a:buClr>
                <a:schemeClr val="accent4">
                  <a:lumMod val="75000"/>
                </a:schemeClr>
              </a:buClr>
              <a:defRPr/>
            </a:pPr>
            <a:r>
              <a:rPr lang="en-US" altLang="en-US" sz="3600" dirty="0" smtClean="0"/>
              <a:t>Object/person permanence</a:t>
            </a:r>
          </a:p>
          <a:p>
            <a:pPr>
              <a:buClr>
                <a:schemeClr val="accent4">
                  <a:lumMod val="75000"/>
                </a:schemeClr>
              </a:buClr>
              <a:defRPr/>
            </a:pPr>
            <a:r>
              <a:rPr lang="en-US" altLang="en-US" sz="3600" dirty="0" smtClean="0"/>
              <a:t>Cause-effect</a:t>
            </a:r>
          </a:p>
          <a:p>
            <a:pPr>
              <a:buClr>
                <a:schemeClr val="accent4">
                  <a:lumMod val="75000"/>
                </a:schemeClr>
              </a:buClr>
              <a:defRPr/>
            </a:pPr>
            <a:r>
              <a:rPr lang="en-US" altLang="en-US" sz="3600" dirty="0" smtClean="0"/>
              <a:t>Imitation</a:t>
            </a:r>
          </a:p>
          <a:p>
            <a:pPr>
              <a:buClr>
                <a:schemeClr val="accent4">
                  <a:lumMod val="75000"/>
                </a:schemeClr>
              </a:buClr>
              <a:defRPr/>
            </a:pPr>
            <a:r>
              <a:rPr lang="en-US" altLang="en-US" sz="3600" dirty="0" smtClean="0"/>
              <a:t>Problem-solving</a:t>
            </a:r>
          </a:p>
          <a:p>
            <a:pPr>
              <a:buClr>
                <a:schemeClr val="accent4">
                  <a:lumMod val="75000"/>
                </a:schemeClr>
              </a:buClr>
              <a:defRPr/>
            </a:pPr>
            <a:r>
              <a:rPr lang="en-US" altLang="en-US" sz="3600" dirty="0" smtClean="0"/>
              <a:t>Independence in daily activities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338138"/>
            <a:ext cx="4724400" cy="1262062"/>
          </a:xfrm>
        </p:spPr>
        <p:txBody>
          <a:bodyPr/>
          <a:lstStyle/>
          <a:p>
            <a:r>
              <a:rPr lang="en-US" altLang="en-US" sz="3200" b="1" dirty="0" smtClean="0"/>
              <a:t>How can we improve cognitive skills? </a:t>
            </a:r>
            <a:endParaRPr lang="en-US" altLang="en-US" dirty="0" smtClean="0"/>
          </a:p>
        </p:txBody>
      </p:sp>
      <p:sp>
        <p:nvSpPr>
          <p:cNvPr id="3" name="Content Placeholder 1"/>
          <p:cNvSpPr>
            <a:spLocks noGrp="1"/>
          </p:cNvSpPr>
          <p:nvPr>
            <p:ph idx="1"/>
          </p:nvPr>
        </p:nvSpPr>
        <p:spPr>
          <a:xfrm>
            <a:off x="1524000" y="1676400"/>
            <a:ext cx="7315200" cy="4876800"/>
          </a:xfrm>
        </p:spPr>
        <p:txBody>
          <a:bodyPr/>
          <a:lstStyle/>
          <a:p>
            <a:pPr marL="514350" indent="-514350">
              <a:buClr>
                <a:schemeClr val="accent4">
                  <a:lumMod val="75000"/>
                </a:schemeClr>
              </a:buClr>
              <a:buFont typeface="Calibri" pitchFamily="34" charset="0"/>
              <a:buAutoNum type="arabicPeriod"/>
              <a:defRPr/>
            </a:pPr>
            <a:r>
              <a:rPr lang="en-US" altLang="en-US" dirty="0">
                <a:solidFill>
                  <a:schemeClr val="tx1"/>
                </a:solidFill>
              </a:rPr>
              <a:t>Keep expectations high </a:t>
            </a:r>
          </a:p>
          <a:p>
            <a:pPr marL="514350" indent="-514350">
              <a:buClr>
                <a:schemeClr val="accent4">
                  <a:lumMod val="75000"/>
                </a:schemeClr>
              </a:buClr>
              <a:buFont typeface="Calibri" pitchFamily="34" charset="0"/>
              <a:buAutoNum type="arabicPeriod"/>
              <a:defRPr/>
            </a:pPr>
            <a:r>
              <a:rPr lang="en-US" altLang="en-US" dirty="0">
                <a:solidFill>
                  <a:schemeClr val="tx1"/>
                </a:solidFill>
              </a:rPr>
              <a:t>Establish predictable </a:t>
            </a:r>
            <a:r>
              <a:rPr lang="en-US" altLang="en-US" i="1" dirty="0">
                <a:solidFill>
                  <a:schemeClr val="tx1"/>
                </a:solidFill>
              </a:rPr>
              <a:t>routines </a:t>
            </a:r>
          </a:p>
          <a:p>
            <a:pPr marL="514350" indent="-514350">
              <a:buClr>
                <a:schemeClr val="accent4">
                  <a:lumMod val="75000"/>
                </a:schemeClr>
              </a:buClr>
              <a:buFont typeface="Calibri" pitchFamily="34" charset="0"/>
              <a:buAutoNum type="arabicPeriod"/>
              <a:defRPr/>
            </a:pPr>
            <a:r>
              <a:rPr lang="en-US" altLang="en-US" dirty="0">
                <a:solidFill>
                  <a:schemeClr val="tx1"/>
                </a:solidFill>
              </a:rPr>
              <a:t>Create </a:t>
            </a:r>
            <a:r>
              <a:rPr lang="en-US" altLang="en-US" i="1" dirty="0">
                <a:solidFill>
                  <a:schemeClr val="tx1"/>
                </a:solidFill>
              </a:rPr>
              <a:t>responsive environments  </a:t>
            </a:r>
          </a:p>
          <a:p>
            <a:pPr marL="514350" indent="-514350">
              <a:buClr>
                <a:schemeClr val="accent4">
                  <a:lumMod val="75000"/>
                </a:schemeClr>
              </a:buClr>
              <a:buFont typeface="Calibri" pitchFamily="34" charset="0"/>
              <a:buAutoNum type="arabicPeriod"/>
              <a:defRPr/>
            </a:pPr>
            <a:r>
              <a:rPr lang="en-US" altLang="en-US" dirty="0">
                <a:solidFill>
                  <a:schemeClr val="tx1"/>
                </a:solidFill>
              </a:rPr>
              <a:t>Focus on experiences that are </a:t>
            </a:r>
            <a:r>
              <a:rPr lang="en-US" altLang="en-US" i="1" dirty="0">
                <a:solidFill>
                  <a:schemeClr val="tx1"/>
                </a:solidFill>
              </a:rPr>
              <a:t>relevant and interesting </a:t>
            </a:r>
          </a:p>
          <a:p>
            <a:pPr marL="514350" indent="-514350">
              <a:buClr>
                <a:schemeClr val="accent4">
                  <a:lumMod val="75000"/>
                </a:schemeClr>
              </a:buClr>
              <a:buFont typeface="Calibri" pitchFamily="34" charset="0"/>
              <a:buAutoNum type="arabicPeriod"/>
              <a:defRPr/>
            </a:pPr>
            <a:r>
              <a:rPr lang="en-US" altLang="en-US" dirty="0">
                <a:solidFill>
                  <a:schemeClr val="tx1"/>
                </a:solidFill>
              </a:rPr>
              <a:t>Plan ahead about </a:t>
            </a:r>
            <a:r>
              <a:rPr lang="en-US" altLang="en-US" i="1" dirty="0">
                <a:solidFill>
                  <a:schemeClr val="tx1"/>
                </a:solidFill>
              </a:rPr>
              <a:t>words and concepts  to focus on </a:t>
            </a:r>
          </a:p>
          <a:p>
            <a:pPr marL="514350" indent="-514350">
              <a:buClr>
                <a:schemeClr val="accent4">
                  <a:lumMod val="75000"/>
                </a:schemeClr>
              </a:buClr>
              <a:buFont typeface="Calibri" pitchFamily="34" charset="0"/>
              <a:buAutoNum type="arabicPeriod"/>
              <a:defRPr/>
            </a:pPr>
            <a:r>
              <a:rPr lang="en-US" altLang="en-US" dirty="0">
                <a:solidFill>
                  <a:schemeClr val="tx1"/>
                </a:solidFill>
              </a:rPr>
              <a:t>Provide </a:t>
            </a:r>
            <a:r>
              <a:rPr lang="en-US" altLang="en-US" i="1" dirty="0">
                <a:solidFill>
                  <a:schemeClr val="tx1"/>
                </a:solidFill>
              </a:rPr>
              <a:t>hands-on experiences</a:t>
            </a:r>
          </a:p>
          <a:p>
            <a:pPr marL="514350" indent="-514350">
              <a:buClr>
                <a:schemeClr val="accent4">
                  <a:lumMod val="75000"/>
                </a:schemeClr>
              </a:buClr>
              <a:buFont typeface="Calibri" pitchFamily="34" charset="0"/>
              <a:buAutoNum type="arabicPeriod"/>
              <a:defRPr/>
            </a:pPr>
            <a:r>
              <a:rPr lang="en-US" altLang="en-US" dirty="0">
                <a:solidFill>
                  <a:schemeClr val="tx1"/>
                </a:solidFill>
              </a:rPr>
              <a:t>Use </a:t>
            </a:r>
            <a:r>
              <a:rPr lang="en-US" altLang="en-US" i="1" dirty="0">
                <a:solidFill>
                  <a:schemeClr val="tx1"/>
                </a:solidFill>
              </a:rPr>
              <a:t>systematic instruction </a:t>
            </a:r>
            <a:r>
              <a:rPr lang="en-US" altLang="en-US" dirty="0">
                <a:solidFill>
                  <a:schemeClr val="tx1"/>
                </a:solidFill>
              </a:rPr>
              <a:t>strategies  </a:t>
            </a:r>
          </a:p>
          <a:p>
            <a:pPr marL="514350" indent="-514350">
              <a:buClr>
                <a:schemeClr val="accent4">
                  <a:lumMod val="75000"/>
                </a:schemeClr>
              </a:buClr>
              <a:buFont typeface="Calibri" pitchFamily="34" charset="0"/>
              <a:buAutoNum type="arabicPeriod"/>
              <a:defRPr/>
            </a:pPr>
            <a:r>
              <a:rPr lang="en-US" altLang="en-US" dirty="0">
                <a:solidFill>
                  <a:schemeClr val="tx1"/>
                </a:solidFill>
              </a:rPr>
              <a:t>Allow children to </a:t>
            </a:r>
            <a:r>
              <a:rPr lang="en-US" altLang="en-US" i="1" dirty="0">
                <a:solidFill>
                  <a:schemeClr val="tx1"/>
                </a:solidFill>
              </a:rPr>
              <a:t>make choices</a:t>
            </a:r>
            <a:r>
              <a:rPr lang="en-US" altLang="en-US" dirty="0">
                <a:solidFill>
                  <a:schemeClr val="tx1"/>
                </a:solidFill>
              </a:rPr>
              <a:t>, </a:t>
            </a:r>
            <a:r>
              <a:rPr lang="en-US" altLang="en-US" i="1" dirty="0">
                <a:solidFill>
                  <a:schemeClr val="tx1"/>
                </a:solidFill>
              </a:rPr>
              <a:t>take risks </a:t>
            </a:r>
            <a:r>
              <a:rPr lang="en-US" altLang="en-US" dirty="0">
                <a:solidFill>
                  <a:schemeClr val="tx1"/>
                </a:solidFill>
              </a:rPr>
              <a:t>and </a:t>
            </a:r>
            <a:r>
              <a:rPr lang="en-US" altLang="en-US" i="1" dirty="0">
                <a:solidFill>
                  <a:schemeClr val="tx1"/>
                </a:solidFill>
              </a:rPr>
              <a:t>learn from </a:t>
            </a:r>
            <a:r>
              <a:rPr lang="en-US" altLang="en-US" i="1" dirty="0" smtClean="0">
                <a:solidFill>
                  <a:schemeClr val="tx1"/>
                </a:solidFill>
              </a:rPr>
              <a:t>mistakes</a:t>
            </a:r>
            <a:endParaRPr lang="en-US" altLang="en-US" i="1" dirty="0">
              <a:solidFill>
                <a:schemeClr val="tx1"/>
              </a:solidFill>
            </a:endParaRP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0"/>
            <a:ext cx="8153400" cy="762000"/>
          </a:xfrm>
        </p:spPr>
        <p:txBody>
          <a:bodyPr/>
          <a:lstStyle/>
          <a:p>
            <a:pPr algn="l"/>
            <a:r>
              <a:rPr lang="en-US" altLang="en-US" sz="3200" b="1" dirty="0" smtClean="0"/>
              <a:t>DEC Recommended Practices (4 of 4)</a:t>
            </a:r>
          </a:p>
        </p:txBody>
      </p:sp>
      <p:sp>
        <p:nvSpPr>
          <p:cNvPr id="14339" name="Content Placeholder 1"/>
          <p:cNvSpPr>
            <a:spLocks noGrp="1"/>
          </p:cNvSpPr>
          <p:nvPr>
            <p:ph idx="1"/>
          </p:nvPr>
        </p:nvSpPr>
        <p:spPr>
          <a:xfrm>
            <a:off x="1371600" y="685800"/>
            <a:ext cx="7543800" cy="5867400"/>
          </a:xfrm>
        </p:spPr>
        <p:txBody>
          <a:bodyPr/>
          <a:lstStyle/>
          <a:p>
            <a:pPr>
              <a:buFont typeface="Arial" pitchFamily="34" charset="0"/>
              <a:buNone/>
            </a:pPr>
            <a:r>
              <a:rPr lang="en-US" altLang="en-US" sz="1800" b="1" smtClean="0"/>
              <a:t>Interaction</a:t>
            </a:r>
          </a:p>
          <a:p>
            <a:pPr>
              <a:buFont typeface="Arial" pitchFamily="34" charset="0"/>
              <a:buNone/>
            </a:pPr>
            <a:r>
              <a:rPr lang="en-US" altLang="en-US" sz="1800" smtClean="0"/>
              <a:t>INT1: Practitioners promote the child’s social-emotional development by observing,  interpreting, and responding contingently to the range of the child’s emotional expressions. </a:t>
            </a:r>
          </a:p>
          <a:p>
            <a:pPr>
              <a:buFont typeface="Arial" pitchFamily="34" charset="0"/>
              <a:buNone/>
            </a:pPr>
            <a:r>
              <a:rPr lang="en-US" altLang="en-US" sz="1800" smtClean="0"/>
              <a:t>INT2: Practitioners promote the child’s social development by encouraging the child to initiate or sustain positive interactions with other children and adults during routines and activities through modeling, teaching, feedback, or other types of guided support.</a:t>
            </a:r>
          </a:p>
          <a:p>
            <a:pPr>
              <a:buFont typeface="Arial" pitchFamily="34" charset="0"/>
              <a:buNone/>
            </a:pPr>
            <a:r>
              <a:rPr lang="en-US" altLang="en-US" sz="1800" smtClean="0"/>
              <a:t>INT3: Practitioners promote the child’s communication development by observing,  interpreting, and responding contingently and providing natural consequences for the child’s verbal and non-verbal communication and by using language to label and expand on the child’s requests, needs, preferences, or interests. </a:t>
            </a:r>
          </a:p>
          <a:p>
            <a:pPr>
              <a:buFont typeface="Arial" pitchFamily="34" charset="0"/>
              <a:buNone/>
            </a:pPr>
            <a:r>
              <a:rPr lang="en-US" altLang="en-US" sz="1800" smtClean="0"/>
              <a:t>INT4: Practitioners promote the child’s cognitive development by observing, interpreting, and responding intentionally to the child’s exploration, play, and social activity by joining in and expanding on the child’s focus, actions, and intent. </a:t>
            </a:r>
          </a:p>
          <a:p>
            <a:pPr>
              <a:buFont typeface="Arial" pitchFamily="34" charset="0"/>
              <a:buNone/>
            </a:pPr>
            <a:r>
              <a:rPr lang="en-US" altLang="en-US" sz="1800" smtClean="0"/>
              <a:t>INT5: Practitioners promote the child’s problem-solving behavior by observing, interpreting, and scaffolding in response to the child’s growing level of autonomy and self-regulation.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z="4000" b="1" dirty="0" smtClean="0"/>
              <a:t>Responsive Environments</a:t>
            </a:r>
            <a:endParaRPr lang="en-US" altLang="en-US" dirty="0" smtClean="0"/>
          </a:p>
        </p:txBody>
      </p:sp>
      <p:sp>
        <p:nvSpPr>
          <p:cNvPr id="69635" name="Content Placeholder 1"/>
          <p:cNvSpPr>
            <a:spLocks noGrp="1"/>
          </p:cNvSpPr>
          <p:nvPr>
            <p:ph idx="1"/>
          </p:nvPr>
        </p:nvSpPr>
        <p:spPr>
          <a:xfrm>
            <a:off x="1752600" y="1905000"/>
            <a:ext cx="6858000" cy="4114800"/>
          </a:xfrm>
        </p:spPr>
        <p:txBody>
          <a:bodyPr/>
          <a:lstStyle/>
          <a:p>
            <a:pPr>
              <a:buFont typeface="Wingdings" pitchFamily="2" charset="2"/>
              <a:buNone/>
            </a:pPr>
            <a:r>
              <a:rPr lang="en-US" altLang="en-US" sz="2800" b="1" dirty="0" smtClean="0"/>
              <a:t>Designed to encourage exploration and assist in development of </a:t>
            </a:r>
          </a:p>
          <a:p>
            <a:pPr>
              <a:buClr>
                <a:srgbClr val="7C9C1E"/>
              </a:buClr>
            </a:pPr>
            <a:r>
              <a:rPr lang="en-US" altLang="en-US" sz="2800" dirty="0" smtClean="0"/>
              <a:t> Visual memory</a:t>
            </a:r>
          </a:p>
          <a:p>
            <a:pPr>
              <a:buClr>
                <a:srgbClr val="7C9C1E"/>
              </a:buClr>
            </a:pPr>
            <a:r>
              <a:rPr lang="en-US" altLang="en-US" sz="2800" dirty="0" smtClean="0"/>
              <a:t> Cause/effect</a:t>
            </a:r>
          </a:p>
          <a:p>
            <a:pPr>
              <a:buClr>
                <a:srgbClr val="7C9C1E"/>
              </a:buClr>
            </a:pPr>
            <a:r>
              <a:rPr lang="en-US" altLang="en-US" sz="2800" dirty="0" smtClean="0"/>
              <a:t> Object permanence</a:t>
            </a:r>
          </a:p>
          <a:p>
            <a:pPr>
              <a:buClr>
                <a:srgbClr val="7C9C1E"/>
              </a:buClr>
            </a:pPr>
            <a:r>
              <a:rPr lang="en-US" altLang="en-US" sz="2800" dirty="0" smtClean="0"/>
              <a:t> Properties of objects (weight, size, temperature, texture, sound, color…)</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143000" y="338138"/>
            <a:ext cx="7543800" cy="1252537"/>
          </a:xfrm>
        </p:spPr>
        <p:txBody>
          <a:bodyPr/>
          <a:lstStyle/>
          <a:p>
            <a:r>
              <a:rPr lang="en-US" altLang="en-US" b="1" dirty="0" smtClean="0"/>
              <a:t>Systematic Instruction</a:t>
            </a:r>
          </a:p>
        </p:txBody>
      </p:sp>
      <p:sp>
        <p:nvSpPr>
          <p:cNvPr id="64515" name="Content Placeholder 1"/>
          <p:cNvSpPr>
            <a:spLocks noGrp="1"/>
          </p:cNvSpPr>
          <p:nvPr>
            <p:ph idx="1"/>
          </p:nvPr>
        </p:nvSpPr>
        <p:spPr>
          <a:xfrm>
            <a:off x="1981200" y="1905000"/>
            <a:ext cx="6342063" cy="2819400"/>
          </a:xfrm>
          <a:solidFill>
            <a:schemeClr val="accent4">
              <a:lumMod val="20000"/>
              <a:lumOff val="80000"/>
            </a:schemeClr>
          </a:solidFill>
          <a:ln w="28575">
            <a:solidFill>
              <a:schemeClr val="tx1"/>
            </a:solidFill>
          </a:ln>
        </p:spPr>
        <p:txBody>
          <a:bodyPr anchor="ctr"/>
          <a:lstStyle/>
          <a:p>
            <a:pPr algn="ctr">
              <a:buFont typeface="Wingdings" pitchFamily="2" charset="2"/>
              <a:buNone/>
              <a:defRPr/>
            </a:pPr>
            <a:r>
              <a:rPr lang="en-US" sz="3600" i="1" dirty="0" smtClean="0">
                <a:ea typeface="Calibri" pitchFamily="34" charset="0"/>
                <a:cs typeface="Calibri" pitchFamily="34" charset="0"/>
              </a:rPr>
              <a:t>Using the same words, actions and consequences over and over on a continuous basis to teach a specific skill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838200" y="228600"/>
            <a:ext cx="7924800" cy="1066800"/>
          </a:xfrm>
        </p:spPr>
        <p:txBody>
          <a:bodyPr/>
          <a:lstStyle/>
          <a:p>
            <a:pPr eaLnBrk="1" hangingPunct="1"/>
            <a:r>
              <a:rPr lang="en-US" altLang="en-US" sz="4000" b="1" dirty="0" smtClean="0"/>
              <a:t>Examples of Systematic Instruction</a:t>
            </a:r>
          </a:p>
        </p:txBody>
      </p:sp>
      <p:sp>
        <p:nvSpPr>
          <p:cNvPr id="3" name="Content Placeholder 1"/>
          <p:cNvSpPr>
            <a:spLocks noGrp="1"/>
          </p:cNvSpPr>
          <p:nvPr>
            <p:ph idx="1"/>
          </p:nvPr>
        </p:nvSpPr>
        <p:spPr>
          <a:xfrm>
            <a:off x="1676400" y="1905000"/>
            <a:ext cx="7010400" cy="4221163"/>
          </a:xfrm>
        </p:spPr>
        <p:txBody>
          <a:bodyPr/>
          <a:lstStyle/>
          <a:p>
            <a:pPr eaLnBrk="1" fontAlgn="auto" hangingPunct="1">
              <a:spcAft>
                <a:spcPts val="0"/>
              </a:spcAft>
              <a:buClr>
                <a:schemeClr val="accent4">
                  <a:lumMod val="75000"/>
                </a:schemeClr>
              </a:buClr>
              <a:defRPr/>
            </a:pPr>
            <a:r>
              <a:rPr lang="en-US" sz="3200" dirty="0" smtClean="0"/>
              <a:t>Task Analysis</a:t>
            </a:r>
          </a:p>
          <a:p>
            <a:pPr eaLnBrk="1" fontAlgn="auto" hangingPunct="1">
              <a:spcAft>
                <a:spcPts val="0"/>
              </a:spcAft>
              <a:buClr>
                <a:schemeClr val="accent4">
                  <a:lumMod val="75000"/>
                </a:schemeClr>
              </a:buClr>
              <a:defRPr/>
            </a:pPr>
            <a:r>
              <a:rPr lang="en-US" sz="3200" dirty="0" smtClean="0"/>
              <a:t>Cues and Prompts	</a:t>
            </a:r>
          </a:p>
          <a:p>
            <a:pPr eaLnBrk="1" fontAlgn="auto" hangingPunct="1">
              <a:spcAft>
                <a:spcPts val="0"/>
              </a:spcAft>
              <a:buClr>
                <a:schemeClr val="accent4">
                  <a:lumMod val="75000"/>
                </a:schemeClr>
              </a:buClr>
              <a:defRPr/>
            </a:pPr>
            <a:r>
              <a:rPr lang="en-US" sz="3200" dirty="0" smtClean="0"/>
              <a:t>Wait time </a:t>
            </a:r>
          </a:p>
          <a:p>
            <a:pPr eaLnBrk="1" fontAlgn="auto" hangingPunct="1">
              <a:spcAft>
                <a:spcPts val="0"/>
              </a:spcAft>
              <a:buClr>
                <a:schemeClr val="accent4">
                  <a:lumMod val="75000"/>
                </a:schemeClr>
              </a:buClr>
              <a:defRPr/>
            </a:pPr>
            <a:r>
              <a:rPr lang="en-US" sz="3200" dirty="0" smtClean="0"/>
              <a:t>Shaping, Fading, Pairing</a:t>
            </a:r>
          </a:p>
          <a:p>
            <a:pPr eaLnBrk="1" fontAlgn="auto" hangingPunct="1">
              <a:spcAft>
                <a:spcPts val="0"/>
              </a:spcAft>
              <a:buClr>
                <a:schemeClr val="accent4">
                  <a:lumMod val="75000"/>
                </a:schemeClr>
              </a:buClr>
              <a:defRPr/>
            </a:pPr>
            <a:r>
              <a:rPr lang="en-US" sz="3200" dirty="0" smtClean="0"/>
              <a:t>Discrete trial technique</a:t>
            </a:r>
          </a:p>
          <a:p>
            <a:pPr eaLnBrk="1" fontAlgn="auto" hangingPunct="1">
              <a:spcAft>
                <a:spcPts val="0"/>
              </a:spcAft>
              <a:buClr>
                <a:schemeClr val="accent4">
                  <a:lumMod val="75000"/>
                </a:schemeClr>
              </a:buClr>
              <a:defRPr/>
            </a:pPr>
            <a:r>
              <a:rPr lang="en-US" sz="3200" dirty="0" smtClean="0"/>
              <a:t>Consistency and Repetition	</a:t>
            </a:r>
            <a:r>
              <a:rPr lang="en-US" dirty="0" smtClean="0">
                <a:solidFill>
                  <a:schemeClr val="accent3">
                    <a:lumMod val="75000"/>
                  </a:schemeClr>
                </a:solidFill>
              </a:rPr>
              <a:t>	</a:t>
            </a:r>
            <a:endParaRPr lang="en-US" dirty="0">
              <a:solidFill>
                <a:schemeClr val="accent3">
                  <a:lumMod val="75000"/>
                </a:schemeClr>
              </a:solidFill>
            </a:endParaRP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838200" y="228600"/>
            <a:ext cx="7470775" cy="1066800"/>
          </a:xfrm>
        </p:spPr>
        <p:txBody>
          <a:bodyPr/>
          <a:lstStyle/>
          <a:p>
            <a:pPr eaLnBrk="1" hangingPunct="1"/>
            <a:r>
              <a:rPr lang="en-US" altLang="en-US" sz="4000" b="1" dirty="0" smtClean="0"/>
              <a:t>Task Analysis </a:t>
            </a:r>
          </a:p>
        </p:txBody>
      </p:sp>
      <p:sp>
        <p:nvSpPr>
          <p:cNvPr id="3" name="Content Placeholder 1"/>
          <p:cNvSpPr>
            <a:spLocks noGrp="1"/>
          </p:cNvSpPr>
          <p:nvPr>
            <p:ph idx="1"/>
          </p:nvPr>
        </p:nvSpPr>
        <p:spPr>
          <a:xfrm>
            <a:off x="1600200" y="1371600"/>
            <a:ext cx="7086600" cy="4754563"/>
          </a:xfrm>
        </p:spPr>
        <p:txBody>
          <a:bodyPr>
            <a:normAutofit fontScale="85000" lnSpcReduction="10000"/>
          </a:bodyPr>
          <a:lstStyle/>
          <a:p>
            <a:pPr marL="514350" indent="-514350" eaLnBrk="1" fontAlgn="auto" hangingPunct="1">
              <a:spcAft>
                <a:spcPts val="0"/>
              </a:spcAft>
              <a:buClr>
                <a:schemeClr val="accent4">
                  <a:lumMod val="75000"/>
                </a:schemeClr>
              </a:buClr>
              <a:buFont typeface="+mj-lt"/>
              <a:buAutoNum type="arabicPeriod"/>
              <a:defRPr/>
            </a:pPr>
            <a:r>
              <a:rPr lang="en-US" sz="3800" dirty="0" smtClean="0"/>
              <a:t>Choose task</a:t>
            </a:r>
          </a:p>
          <a:p>
            <a:pPr marL="514350" indent="-514350" eaLnBrk="1" fontAlgn="auto" hangingPunct="1">
              <a:spcAft>
                <a:spcPts val="0"/>
              </a:spcAft>
              <a:buClr>
                <a:schemeClr val="accent4">
                  <a:lumMod val="75000"/>
                </a:schemeClr>
              </a:buClr>
              <a:buFont typeface="+mj-lt"/>
              <a:buAutoNum type="arabicPeriod"/>
              <a:defRPr/>
            </a:pPr>
            <a:r>
              <a:rPr lang="en-US" sz="3800" dirty="0" smtClean="0"/>
              <a:t>Determine steps for task</a:t>
            </a:r>
          </a:p>
          <a:p>
            <a:pPr marL="514350" indent="-514350" eaLnBrk="1" fontAlgn="auto" hangingPunct="1">
              <a:spcAft>
                <a:spcPts val="0"/>
              </a:spcAft>
              <a:buClr>
                <a:schemeClr val="accent4">
                  <a:lumMod val="75000"/>
                </a:schemeClr>
              </a:buClr>
              <a:buFont typeface="+mj-lt"/>
              <a:buAutoNum type="arabicPeriod"/>
              <a:defRPr/>
            </a:pPr>
            <a:r>
              <a:rPr lang="en-US" sz="3800" dirty="0" smtClean="0"/>
              <a:t>Determine order of instruction for student (e.g. full task, backwards chain)</a:t>
            </a:r>
          </a:p>
          <a:p>
            <a:pPr marL="514350" indent="-514350" eaLnBrk="1" fontAlgn="auto" hangingPunct="1">
              <a:spcAft>
                <a:spcPts val="0"/>
              </a:spcAft>
              <a:buClr>
                <a:schemeClr val="accent4">
                  <a:lumMod val="75000"/>
                </a:schemeClr>
              </a:buClr>
              <a:buFont typeface="+mj-lt"/>
              <a:buAutoNum type="arabicPeriod"/>
              <a:defRPr/>
            </a:pPr>
            <a:r>
              <a:rPr lang="en-US" sz="3800" dirty="0" smtClean="0"/>
              <a:t>Complete tasks during routines and document completion of steps</a:t>
            </a:r>
          </a:p>
          <a:p>
            <a:pPr marL="514350" indent="-514350" eaLnBrk="1" fontAlgn="auto" hangingPunct="1">
              <a:spcAft>
                <a:spcPts val="0"/>
              </a:spcAft>
              <a:buClr>
                <a:schemeClr val="accent4">
                  <a:lumMod val="75000"/>
                </a:schemeClr>
              </a:buClr>
              <a:buFont typeface="+mj-lt"/>
              <a:buAutoNum type="arabicPeriod"/>
              <a:defRPr/>
            </a:pPr>
            <a:r>
              <a:rPr lang="en-US" sz="3800" dirty="0" smtClean="0"/>
              <a:t>Modify steps as needed</a:t>
            </a:r>
          </a:p>
          <a:p>
            <a:pPr marL="0" indent="0" eaLnBrk="1" fontAlgn="auto" hangingPunct="1">
              <a:spcAft>
                <a:spcPts val="0"/>
              </a:spcAft>
              <a:buClr>
                <a:schemeClr val="accent4">
                  <a:lumMod val="75000"/>
                </a:schemeClr>
              </a:buClr>
              <a:buFont typeface="+mj-lt"/>
              <a:buNone/>
              <a:defRPr/>
            </a:pPr>
            <a:r>
              <a:rPr lang="en-US" sz="1800" dirty="0" smtClean="0"/>
              <a:t>                                   </a:t>
            </a:r>
          </a:p>
          <a:p>
            <a:pPr algn="r" eaLnBrk="1" fontAlgn="auto" hangingPunct="1">
              <a:spcAft>
                <a:spcPts val="0"/>
              </a:spcAft>
              <a:buFont typeface="Arial" charset="0"/>
              <a:buNone/>
              <a:defRPr/>
            </a:pPr>
            <a:r>
              <a:rPr lang="en-US" dirty="0" smtClean="0"/>
              <a:t>                            Project Reach 2010 	</a:t>
            </a:r>
            <a:r>
              <a:rPr lang="en-US" dirty="0" smtClean="0">
                <a:solidFill>
                  <a:schemeClr val="accent3">
                    <a:lumMod val="75000"/>
                  </a:schemeClr>
                </a:solidFill>
              </a:rPr>
              <a:t>	</a:t>
            </a:r>
            <a:endParaRPr lang="en-US" dirty="0">
              <a:solidFill>
                <a:schemeClr val="accent3">
                  <a:lumMod val="75000"/>
                </a:schemeClr>
              </a:solidFill>
            </a:endParaRP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838200" y="609600"/>
            <a:ext cx="7470775" cy="762000"/>
          </a:xfrm>
        </p:spPr>
        <p:txBody>
          <a:bodyPr/>
          <a:lstStyle/>
          <a:p>
            <a:pPr eaLnBrk="1" hangingPunct="1"/>
            <a:r>
              <a:rPr lang="en-US" altLang="en-US" sz="4000" b="1" dirty="0" smtClean="0"/>
              <a:t>Shaping  </a:t>
            </a:r>
          </a:p>
        </p:txBody>
      </p:sp>
      <p:sp>
        <p:nvSpPr>
          <p:cNvPr id="3" name="Content Placeholder 1"/>
          <p:cNvSpPr>
            <a:spLocks noGrp="1"/>
          </p:cNvSpPr>
          <p:nvPr>
            <p:ph idx="1"/>
          </p:nvPr>
        </p:nvSpPr>
        <p:spPr>
          <a:xfrm>
            <a:off x="1219200" y="1676400"/>
            <a:ext cx="7620000" cy="4441825"/>
          </a:xfrm>
        </p:spPr>
        <p:txBody>
          <a:bodyPr>
            <a:normAutofit/>
          </a:bodyPr>
          <a:lstStyle/>
          <a:p>
            <a:pPr eaLnBrk="1" fontAlgn="auto" hangingPunct="1">
              <a:spcAft>
                <a:spcPts val="0"/>
              </a:spcAft>
              <a:buFont typeface="Arial" charset="0"/>
              <a:buNone/>
              <a:defRPr/>
            </a:pPr>
            <a:r>
              <a:rPr lang="en-US" sz="3200" dirty="0" smtClean="0"/>
              <a:t>Teaching of a new behavior by reinforcing successive approximations of the behavior </a:t>
            </a:r>
          </a:p>
          <a:p>
            <a:pPr marL="817563" lvl="1" indent="-514350" eaLnBrk="1" fontAlgn="auto" hangingPunct="1">
              <a:spcAft>
                <a:spcPts val="0"/>
              </a:spcAft>
              <a:buClrTx/>
              <a:buFont typeface="+mj-lt"/>
              <a:buAutoNum type="arabicPeriod"/>
              <a:defRPr/>
            </a:pPr>
            <a:r>
              <a:rPr lang="en-US" sz="2800" dirty="0" smtClean="0"/>
              <a:t>Reward any response at first </a:t>
            </a:r>
          </a:p>
          <a:p>
            <a:pPr marL="817563" lvl="1" indent="-514350" eaLnBrk="1" fontAlgn="auto" hangingPunct="1">
              <a:spcAft>
                <a:spcPts val="0"/>
              </a:spcAft>
              <a:buClrTx/>
              <a:buFont typeface="+mj-lt"/>
              <a:buAutoNum type="arabicPeriod"/>
              <a:defRPr/>
            </a:pPr>
            <a:r>
              <a:rPr lang="en-US" sz="2800" dirty="0" smtClean="0"/>
              <a:t>Reward responses that resemble the desired behavior</a:t>
            </a:r>
          </a:p>
          <a:p>
            <a:pPr marL="817563" lvl="1" indent="-514350" eaLnBrk="1" fontAlgn="auto" hangingPunct="1">
              <a:spcAft>
                <a:spcPts val="0"/>
              </a:spcAft>
              <a:buClrTx/>
              <a:buFont typeface="+mj-lt"/>
              <a:buAutoNum type="arabicPeriod"/>
              <a:defRPr/>
            </a:pPr>
            <a:r>
              <a:rPr lang="en-US" sz="2800" dirty="0" smtClean="0"/>
              <a:t>Reward only the targeted behavior </a:t>
            </a:r>
          </a:p>
          <a:p>
            <a:pPr marL="514350" indent="-514350" algn="r" eaLnBrk="1" fontAlgn="auto" hangingPunct="1">
              <a:spcAft>
                <a:spcPts val="0"/>
              </a:spcAft>
              <a:buFont typeface="Arial" charset="0"/>
              <a:buNone/>
              <a:defRPr/>
            </a:pPr>
            <a:endParaRPr lang="en-US" sz="2000" dirty="0" smtClean="0">
              <a:cs typeface="Calibri" pitchFamily="34" charset="0"/>
            </a:endParaRPr>
          </a:p>
          <a:p>
            <a:pPr marL="514350" indent="-514350" algn="r" eaLnBrk="1" fontAlgn="auto" hangingPunct="1">
              <a:spcAft>
                <a:spcPts val="0"/>
              </a:spcAft>
              <a:buFont typeface="Arial" charset="0"/>
              <a:buNone/>
              <a:defRPr/>
            </a:pPr>
            <a:r>
              <a:rPr lang="en-US" sz="2000" dirty="0" smtClean="0">
                <a:cs typeface="Calibri" pitchFamily="34" charset="0"/>
              </a:rPr>
              <a:t>      Project Reach 2010</a:t>
            </a:r>
            <a:r>
              <a:rPr lang="en-US" dirty="0" smtClean="0"/>
              <a:t>	</a:t>
            </a:r>
            <a:endParaRPr lang="en-US" dirty="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838200" y="609600"/>
            <a:ext cx="7470775" cy="1066800"/>
          </a:xfrm>
        </p:spPr>
        <p:txBody>
          <a:bodyPr/>
          <a:lstStyle/>
          <a:p>
            <a:pPr eaLnBrk="1" hangingPunct="1"/>
            <a:r>
              <a:rPr lang="en-US" altLang="en-US" sz="4000" b="1" dirty="0" smtClean="0"/>
              <a:t>Fading  </a:t>
            </a:r>
          </a:p>
        </p:txBody>
      </p:sp>
      <p:sp>
        <p:nvSpPr>
          <p:cNvPr id="3" name="Content Placeholder 1"/>
          <p:cNvSpPr>
            <a:spLocks noGrp="1"/>
          </p:cNvSpPr>
          <p:nvPr>
            <p:ph idx="1"/>
          </p:nvPr>
        </p:nvSpPr>
        <p:spPr>
          <a:xfrm>
            <a:off x="1143000" y="1828800"/>
            <a:ext cx="7162800" cy="3733800"/>
          </a:xfrm>
        </p:spPr>
        <p:txBody>
          <a:bodyPr>
            <a:normAutofit fontScale="92500" lnSpcReduction="10000"/>
          </a:bodyPr>
          <a:lstStyle/>
          <a:p>
            <a:pPr eaLnBrk="1" fontAlgn="auto" hangingPunct="1">
              <a:spcAft>
                <a:spcPts val="0"/>
              </a:spcAft>
              <a:buFont typeface="Arial" charset="0"/>
              <a:buNone/>
              <a:defRPr/>
            </a:pPr>
            <a:r>
              <a:rPr lang="en-US" sz="3500" dirty="0" smtClean="0"/>
              <a:t>Decreasing the level of assistance  needed to complete a task or activity</a:t>
            </a:r>
            <a:endParaRPr lang="en-US" sz="800" dirty="0" smtClean="0"/>
          </a:p>
          <a:p>
            <a:pPr marL="817563" lvl="1" indent="-514350" eaLnBrk="1" fontAlgn="auto" hangingPunct="1">
              <a:spcAft>
                <a:spcPts val="0"/>
              </a:spcAft>
              <a:buClr>
                <a:schemeClr val="accent4">
                  <a:lumMod val="75000"/>
                </a:schemeClr>
              </a:buClr>
              <a:buFont typeface="+mj-lt"/>
              <a:buAutoNum type="arabicPeriod"/>
              <a:defRPr/>
            </a:pPr>
            <a:r>
              <a:rPr lang="en-US" sz="3000" dirty="0" smtClean="0">
                <a:solidFill>
                  <a:schemeClr val="tx1"/>
                </a:solidFill>
              </a:rPr>
              <a:t>Identify the process that will be used to fade the prompt or prompts using Task Analysis</a:t>
            </a:r>
            <a:endParaRPr lang="en-US" sz="800" dirty="0" smtClean="0">
              <a:solidFill>
                <a:schemeClr val="tx1"/>
              </a:solidFill>
            </a:endParaRPr>
          </a:p>
          <a:p>
            <a:pPr marL="817563" lvl="1" indent="-514350" eaLnBrk="1" fontAlgn="auto" hangingPunct="1">
              <a:spcAft>
                <a:spcPts val="0"/>
              </a:spcAft>
              <a:buClr>
                <a:schemeClr val="accent4">
                  <a:lumMod val="75000"/>
                </a:schemeClr>
              </a:buClr>
              <a:buFont typeface="+mj-lt"/>
              <a:buAutoNum type="arabicPeriod"/>
              <a:defRPr/>
            </a:pPr>
            <a:r>
              <a:rPr lang="en-US" sz="3000" dirty="0" smtClean="0">
                <a:solidFill>
                  <a:schemeClr val="tx1"/>
                </a:solidFill>
              </a:rPr>
              <a:t>Decrease as soon as possible to avoid prompt dependency</a:t>
            </a:r>
            <a:endParaRPr lang="en-US" sz="800" dirty="0" smtClean="0"/>
          </a:p>
          <a:p>
            <a:pPr marL="817563" lvl="1" indent="-514350" eaLnBrk="1" fontAlgn="auto" hangingPunct="1">
              <a:spcAft>
                <a:spcPts val="0"/>
              </a:spcAft>
              <a:buClrTx/>
              <a:buFont typeface="+mj-lt"/>
              <a:buAutoNum type="arabicPeriod"/>
              <a:defRPr/>
            </a:pPr>
            <a:endParaRPr lang="en-US" sz="800" dirty="0" smtClean="0">
              <a:cs typeface="Calibri" pitchFamily="34" charset="0"/>
            </a:endParaRPr>
          </a:p>
          <a:p>
            <a:pPr marL="303213" lvl="1" indent="0" algn="r" eaLnBrk="1" fontAlgn="auto" hangingPunct="1">
              <a:spcAft>
                <a:spcPts val="0"/>
              </a:spcAft>
              <a:buClrTx/>
              <a:buFont typeface="+mj-lt"/>
              <a:buNone/>
              <a:defRPr/>
            </a:pPr>
            <a:r>
              <a:rPr lang="en-US" dirty="0" smtClean="0">
                <a:cs typeface="Calibri" pitchFamily="34" charset="0"/>
              </a:rPr>
              <a:t>Project Reach 2010</a:t>
            </a:r>
            <a:endParaRPr lang="en-US" sz="1900" dirty="0" smtClean="0">
              <a:cs typeface="Calibri" pitchFamily="34" charset="0"/>
            </a:endParaRP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838200" y="381000"/>
            <a:ext cx="7470775" cy="762000"/>
          </a:xfrm>
        </p:spPr>
        <p:txBody>
          <a:bodyPr/>
          <a:lstStyle/>
          <a:p>
            <a:pPr eaLnBrk="1" hangingPunct="1"/>
            <a:r>
              <a:rPr lang="en-US" altLang="en-US" sz="4000" b="1" dirty="0" smtClean="0"/>
              <a:t>Pairing  </a:t>
            </a:r>
          </a:p>
        </p:txBody>
      </p:sp>
      <p:sp>
        <p:nvSpPr>
          <p:cNvPr id="3" name="Content Placeholder 2"/>
          <p:cNvSpPr>
            <a:spLocks noGrp="1"/>
          </p:cNvSpPr>
          <p:nvPr>
            <p:ph idx="1"/>
          </p:nvPr>
        </p:nvSpPr>
        <p:spPr>
          <a:xfrm>
            <a:off x="1524000" y="1219200"/>
            <a:ext cx="6934200" cy="5257800"/>
          </a:xfrm>
        </p:spPr>
        <p:txBody>
          <a:bodyPr>
            <a:normAutofit fontScale="85000" lnSpcReduction="10000"/>
          </a:bodyPr>
          <a:lstStyle/>
          <a:p>
            <a:pPr eaLnBrk="1" fontAlgn="auto" hangingPunct="1">
              <a:spcAft>
                <a:spcPts val="0"/>
              </a:spcAft>
              <a:buFont typeface="Arial" charset="0"/>
              <a:buNone/>
              <a:defRPr/>
            </a:pPr>
            <a:r>
              <a:rPr lang="en-US" sz="3100" dirty="0" smtClean="0"/>
              <a:t>Two corresponding items, similar in form and/or function matched and associated.</a:t>
            </a:r>
            <a:endParaRPr lang="en-US" sz="800" dirty="0" smtClean="0"/>
          </a:p>
          <a:p>
            <a:pPr marL="817563" lvl="1" indent="-514350" eaLnBrk="1" fontAlgn="auto" hangingPunct="1">
              <a:spcAft>
                <a:spcPts val="0"/>
              </a:spcAft>
              <a:buClrTx/>
              <a:buFont typeface="+mj-lt"/>
              <a:buAutoNum type="arabicPeriod"/>
              <a:defRPr/>
            </a:pPr>
            <a:r>
              <a:rPr lang="en-US" sz="2800" dirty="0" smtClean="0"/>
              <a:t>Introduce an unknown, unfamiliar or less preferred item along with a known or preferred item.</a:t>
            </a:r>
            <a:endParaRPr lang="en-US" sz="700" dirty="0" smtClean="0"/>
          </a:p>
          <a:p>
            <a:pPr marL="817563" lvl="1" indent="-514350" eaLnBrk="1" fontAlgn="auto" hangingPunct="1">
              <a:spcAft>
                <a:spcPts val="0"/>
              </a:spcAft>
              <a:buClrTx/>
              <a:buFont typeface="+mj-lt"/>
              <a:buAutoNum type="arabicPeriod"/>
              <a:defRPr/>
            </a:pPr>
            <a:r>
              <a:rPr lang="en-US" sz="2800" dirty="0" smtClean="0"/>
              <a:t>Use fading to replace the familiar item with the new one.</a:t>
            </a:r>
            <a:endParaRPr lang="en-US" sz="900" dirty="0" smtClean="0"/>
          </a:p>
          <a:p>
            <a:pPr marL="514350" indent="-514350" eaLnBrk="1" fontAlgn="auto" hangingPunct="1">
              <a:spcAft>
                <a:spcPts val="0"/>
              </a:spcAft>
              <a:buFont typeface="Arial" charset="0"/>
              <a:buNone/>
              <a:defRPr/>
            </a:pPr>
            <a:r>
              <a:rPr lang="en-US" sz="2800" b="1" u="sng" dirty="0" smtClean="0"/>
              <a:t>Examples</a:t>
            </a:r>
            <a:endParaRPr lang="en-US" sz="2800" b="1" dirty="0" smtClean="0"/>
          </a:p>
          <a:p>
            <a:pPr eaLnBrk="1" fontAlgn="auto" hangingPunct="1">
              <a:spcAft>
                <a:spcPts val="0"/>
              </a:spcAft>
              <a:buClr>
                <a:schemeClr val="accent4">
                  <a:lumMod val="75000"/>
                </a:schemeClr>
              </a:buClr>
              <a:defRPr/>
            </a:pPr>
            <a:r>
              <a:rPr lang="en-US" sz="2800" dirty="0" smtClean="0"/>
              <a:t>Braille word on label paired with concrete object</a:t>
            </a:r>
          </a:p>
          <a:p>
            <a:pPr eaLnBrk="1" fontAlgn="auto" hangingPunct="1">
              <a:spcAft>
                <a:spcPts val="0"/>
              </a:spcAft>
              <a:buClr>
                <a:schemeClr val="accent4">
                  <a:lumMod val="75000"/>
                </a:schemeClr>
              </a:buClr>
              <a:defRPr/>
            </a:pPr>
            <a:r>
              <a:rPr lang="en-US" sz="2800" dirty="0" smtClean="0"/>
              <a:t>Oatmeal paired with yogurt </a:t>
            </a:r>
          </a:p>
          <a:p>
            <a:pPr eaLnBrk="1" fontAlgn="auto" hangingPunct="1">
              <a:spcAft>
                <a:spcPts val="0"/>
              </a:spcAft>
              <a:buClr>
                <a:schemeClr val="accent4">
                  <a:lumMod val="75000"/>
                </a:schemeClr>
              </a:buClr>
              <a:defRPr/>
            </a:pPr>
            <a:r>
              <a:rPr lang="en-US" sz="2800" dirty="0" smtClean="0"/>
              <a:t>Sponge Bob pillow with more age appropriate item</a:t>
            </a:r>
          </a:p>
          <a:p>
            <a:pPr marL="514350" indent="-514350" algn="r" eaLnBrk="1" fontAlgn="auto" hangingPunct="1">
              <a:spcAft>
                <a:spcPts val="0"/>
              </a:spcAft>
              <a:buFont typeface="Arial" charset="0"/>
              <a:buNone/>
              <a:defRPr/>
            </a:pPr>
            <a:r>
              <a:rPr lang="en-US" sz="1800" dirty="0" smtClean="0">
                <a:cs typeface="Calibri" pitchFamily="34" charset="0"/>
              </a:rPr>
              <a:t>Project Reach 2010</a:t>
            </a:r>
            <a:endParaRPr lang="en-US" sz="2800" dirty="0" smtClean="0">
              <a:solidFill>
                <a:schemeClr val="accent3">
                  <a:lumMod val="75000"/>
                </a:schemeClr>
              </a:solidFill>
            </a:endParaRP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dirty="0" smtClean="0"/>
              <a:t>Concepts</a:t>
            </a:r>
          </a:p>
        </p:txBody>
      </p:sp>
      <p:sp>
        <p:nvSpPr>
          <p:cNvPr id="2" name="Content Placeholder 1"/>
          <p:cNvSpPr>
            <a:spLocks noGrp="1"/>
          </p:cNvSpPr>
          <p:nvPr>
            <p:ph idx="1"/>
          </p:nvPr>
        </p:nvSpPr>
        <p:spPr>
          <a:xfrm>
            <a:off x="1600200" y="1600200"/>
            <a:ext cx="5503863" cy="3451225"/>
          </a:xfrm>
        </p:spPr>
        <p:txBody>
          <a:bodyPr/>
          <a:lstStyle/>
          <a:p>
            <a:pPr>
              <a:buFont typeface="Arial" pitchFamily="34" charset="0"/>
              <a:buNone/>
              <a:defRPr/>
            </a:pPr>
            <a:r>
              <a:rPr lang="en-US" altLang="en-US" sz="3200" dirty="0" smtClean="0"/>
              <a:t>How we connect meaning to objects, events and people</a:t>
            </a:r>
          </a:p>
          <a:p>
            <a:pPr>
              <a:buFont typeface="Wingdings" pitchFamily="2" charset="2"/>
              <a:buNone/>
              <a:defRPr/>
            </a:pPr>
            <a:r>
              <a:rPr lang="en-US" altLang="en-US" sz="3200" dirty="0" smtClean="0"/>
              <a:t>Foundation for literacy and abstract learning </a:t>
            </a:r>
            <a:endParaRPr lang="en-US" altLang="en-US" sz="800" dirty="0" smtClean="0"/>
          </a:p>
          <a:p>
            <a:pPr>
              <a:buFont typeface="Arial" pitchFamily="34" charset="0"/>
              <a:buNone/>
              <a:defRPr/>
            </a:pPr>
            <a:r>
              <a:rPr lang="en-US" altLang="en-US" sz="3200" dirty="0" smtClean="0"/>
              <a:t>Categories</a:t>
            </a:r>
          </a:p>
          <a:p>
            <a:pPr lvl="1">
              <a:buClr>
                <a:schemeClr val="accent4">
                  <a:lumMod val="75000"/>
                </a:schemeClr>
              </a:buClr>
              <a:defRPr/>
            </a:pPr>
            <a:r>
              <a:rPr lang="en-US" altLang="en-US" sz="2800" dirty="0" smtClean="0"/>
              <a:t> Concrete</a:t>
            </a:r>
          </a:p>
          <a:p>
            <a:pPr lvl="1">
              <a:buClr>
                <a:schemeClr val="accent4">
                  <a:lumMod val="75000"/>
                </a:schemeClr>
              </a:buClr>
              <a:defRPr/>
            </a:pPr>
            <a:r>
              <a:rPr lang="en-US" altLang="en-US" sz="2800" dirty="0" smtClean="0"/>
              <a:t> Semi-concrete</a:t>
            </a:r>
          </a:p>
          <a:p>
            <a:pPr lvl="1">
              <a:buClr>
                <a:schemeClr val="accent4">
                  <a:lumMod val="75000"/>
                </a:schemeClr>
              </a:buClr>
              <a:defRPr/>
            </a:pPr>
            <a:r>
              <a:rPr lang="en-US" altLang="en-US" sz="2800" dirty="0" smtClean="0"/>
              <a:t> Abstract</a:t>
            </a:r>
            <a:endParaRPr lang="en-US" altLang="en-US" sz="2600" dirty="0" smtClean="0"/>
          </a:p>
        </p:txBody>
      </p:sp>
      <p:pic>
        <p:nvPicPr>
          <p:cNvPr id="7680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05200"/>
            <a:ext cx="27432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607844E4-B11B-4AE9-B23E-9FB2DAC31302}" type="slidenum">
              <a:rPr lang="en-US" smtClean="0"/>
              <a:pPr>
                <a:defRPr/>
              </a:pPr>
              <a:t>67</a:t>
            </a:fld>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612775" y="228600"/>
            <a:ext cx="8153400" cy="990600"/>
          </a:xfrm>
        </p:spPr>
        <p:txBody>
          <a:bodyPr/>
          <a:lstStyle/>
          <a:p>
            <a:r>
              <a:rPr lang="en-US" altLang="en-US" sz="4000" b="1" dirty="0" smtClean="0"/>
              <a:t>Concept Development (1 of 2)</a:t>
            </a:r>
          </a:p>
        </p:txBody>
      </p:sp>
      <p:sp>
        <p:nvSpPr>
          <p:cNvPr id="77827" name="Content Placeholder 2"/>
          <p:cNvSpPr>
            <a:spLocks noGrp="1"/>
          </p:cNvSpPr>
          <p:nvPr>
            <p:ph sz="quarter" idx="1"/>
          </p:nvPr>
        </p:nvSpPr>
        <p:spPr>
          <a:xfrm>
            <a:off x="1219200" y="1371600"/>
            <a:ext cx="7391400" cy="4724400"/>
          </a:xfrm>
        </p:spPr>
        <p:txBody>
          <a:bodyPr/>
          <a:lstStyle/>
          <a:p>
            <a:pPr>
              <a:buFont typeface="Wingdings" pitchFamily="2" charset="2"/>
              <a:buNone/>
              <a:defRPr/>
            </a:pPr>
            <a:r>
              <a:rPr lang="en-US" altLang="en-US" sz="3200" b="1" dirty="0" smtClean="0"/>
              <a:t>Concept development </a:t>
            </a:r>
            <a:r>
              <a:rPr lang="en-US" altLang="en-US" sz="3200" dirty="0" smtClean="0"/>
              <a:t>is  not same as </a:t>
            </a:r>
          </a:p>
          <a:p>
            <a:pPr>
              <a:buFont typeface="Wingdings" pitchFamily="2" charset="2"/>
              <a:buNone/>
              <a:defRPr/>
            </a:pPr>
            <a:r>
              <a:rPr lang="en-US" altLang="en-US" sz="3200" b="1" dirty="0" smtClean="0"/>
              <a:t>skill development</a:t>
            </a:r>
          </a:p>
          <a:p>
            <a:pPr lvl="2">
              <a:buClr>
                <a:schemeClr val="accent4">
                  <a:lumMod val="75000"/>
                </a:schemeClr>
              </a:buClr>
              <a:defRPr/>
            </a:pPr>
            <a:r>
              <a:rPr lang="en-US" altLang="en-US" sz="2800" dirty="0" smtClean="0"/>
              <a:t>A concept is a </a:t>
            </a:r>
            <a:r>
              <a:rPr lang="en-US" altLang="en-US" sz="2800" b="1" i="1" dirty="0" smtClean="0"/>
              <a:t>mental representation</a:t>
            </a:r>
            <a:r>
              <a:rPr lang="en-US" altLang="en-US" sz="2800" dirty="0" smtClean="0"/>
              <a:t>, image or idea of tangible and concrete objects (such as chair or dog) and  intangible ideas and feelings (colors or emotions)</a:t>
            </a:r>
          </a:p>
          <a:p>
            <a:pPr lvl="2">
              <a:buClr>
                <a:schemeClr val="accent4">
                  <a:lumMod val="75000"/>
                </a:schemeClr>
              </a:buClr>
              <a:defRPr/>
            </a:pPr>
            <a:r>
              <a:rPr lang="en-US" altLang="en-US" sz="2800" dirty="0" smtClean="0"/>
              <a:t> A skill is the </a:t>
            </a:r>
            <a:r>
              <a:rPr lang="en-US" altLang="en-US" sz="2800" b="1" i="1" dirty="0" smtClean="0"/>
              <a:t>ability to do something            </a:t>
            </a:r>
            <a:r>
              <a:rPr lang="en-US" altLang="en-US" sz="2800" dirty="0" smtClean="0"/>
              <a:t>(such as tying a shoe, using vision to find   an object)</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81000" y="228600"/>
            <a:ext cx="8385175" cy="990600"/>
          </a:xfrm>
        </p:spPr>
        <p:txBody>
          <a:bodyPr/>
          <a:lstStyle/>
          <a:p>
            <a:r>
              <a:rPr lang="en-US" altLang="en-US" sz="4000" b="1" dirty="0" smtClean="0"/>
              <a:t>Concept Development (2 of 2)</a:t>
            </a:r>
          </a:p>
        </p:txBody>
      </p:sp>
      <p:sp>
        <p:nvSpPr>
          <p:cNvPr id="78851" name="Content Placeholder 2"/>
          <p:cNvSpPr>
            <a:spLocks noGrp="1"/>
          </p:cNvSpPr>
          <p:nvPr>
            <p:ph sz="quarter" idx="1"/>
          </p:nvPr>
        </p:nvSpPr>
        <p:spPr>
          <a:xfrm>
            <a:off x="1219200" y="1295400"/>
            <a:ext cx="7546975" cy="4800600"/>
          </a:xfrm>
        </p:spPr>
        <p:txBody>
          <a:bodyPr/>
          <a:lstStyle/>
          <a:p>
            <a:pPr>
              <a:buFont typeface="Wingdings" pitchFamily="2" charset="2"/>
              <a:buNone/>
            </a:pPr>
            <a:r>
              <a:rPr lang="en-US" altLang="en-US" sz="3200" b="1" dirty="0" smtClean="0"/>
              <a:t>Concepts can be divided into three groups</a:t>
            </a:r>
          </a:p>
          <a:p>
            <a:pPr marL="971550" lvl="1" indent="-514350">
              <a:buClrTx/>
              <a:buFont typeface="Calibri" pitchFamily="34" charset="0"/>
              <a:buAutoNum type="arabicPeriod"/>
            </a:pPr>
            <a:r>
              <a:rPr lang="en-US" altLang="en-US" sz="2600" b="1" i="1" dirty="0" smtClean="0"/>
              <a:t>Concrete concepts </a:t>
            </a:r>
            <a:r>
              <a:rPr lang="en-US" altLang="en-US" sz="2600" dirty="0" smtClean="0"/>
              <a:t>relate to objects or things that are tangible</a:t>
            </a:r>
          </a:p>
          <a:p>
            <a:pPr marL="971550" lvl="1" indent="-514350">
              <a:buClrTx/>
              <a:buFont typeface="Calibri" pitchFamily="34" charset="0"/>
              <a:buAutoNum type="arabicPeriod"/>
            </a:pPr>
            <a:r>
              <a:rPr lang="en-US" altLang="en-US" sz="2600" b="1" i="1" dirty="0" smtClean="0"/>
              <a:t>Semi-concrete concepts</a:t>
            </a:r>
            <a:r>
              <a:rPr lang="en-US" altLang="en-US" sz="2600" dirty="0" smtClean="0"/>
              <a:t> relate to an action, color, position, or something that can be demonstrated but not held in one’s hand (jumping, behind, red)</a:t>
            </a:r>
          </a:p>
          <a:p>
            <a:pPr marL="971550" lvl="1" indent="-514350">
              <a:buClrTx/>
              <a:buFont typeface="Calibri" pitchFamily="34" charset="0"/>
              <a:buAutoNum type="arabicPeriod"/>
            </a:pPr>
            <a:r>
              <a:rPr lang="en-US" altLang="en-US" sz="2600" b="1" i="1" dirty="0" smtClean="0"/>
              <a:t>Abstract concepts </a:t>
            </a:r>
            <a:r>
              <a:rPr lang="en-US" altLang="en-US" sz="2600" dirty="0" smtClean="0"/>
              <a:t>include feelings (love, nervousness, patriotism).</a:t>
            </a:r>
          </a:p>
          <a:p>
            <a:pPr algn="r">
              <a:buFont typeface="Wingdings" pitchFamily="2" charset="2"/>
              <a:buNone/>
            </a:pPr>
            <a:r>
              <a:rPr lang="en-US" altLang="en-US" sz="2000" dirty="0" smtClean="0"/>
              <a:t>Project SPARKLE, 2006</a:t>
            </a:r>
          </a:p>
          <a:p>
            <a:pPr algn="r">
              <a:buFont typeface="Wingdings" pitchFamily="2" charset="2"/>
              <a:buNone/>
            </a:pPr>
            <a:r>
              <a:rPr lang="en-US" altLang="en-US" sz="2000" dirty="0" smtClean="0"/>
              <a:t>SKI-HI Institute, Utah State University</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66800" y="5486400"/>
            <a:ext cx="8229600" cy="1252538"/>
          </a:xfrm>
        </p:spPr>
        <p:txBody>
          <a:bodyPr/>
          <a:lstStyle/>
          <a:p>
            <a:r>
              <a:rPr lang="en-US" altLang="en-US" sz="3400" b="1" dirty="0" smtClean="0">
                <a:solidFill>
                  <a:srgbClr val="003399"/>
                </a:solidFill>
              </a:rPr>
              <a:t>Building a Foundation for Learning</a:t>
            </a:r>
            <a:endParaRPr lang="en-US" altLang="en-US" sz="3400" dirty="0" smtClean="0"/>
          </a:p>
        </p:txBody>
      </p:sp>
      <p:pic>
        <p:nvPicPr>
          <p:cNvPr id="15363" name="Content Placeholder 1" descr="Building a Foundation for Learning Diagram. Description in outline content."/>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066800" y="457200"/>
            <a:ext cx="7302500" cy="5181600"/>
          </a:xfrm>
        </p:spPr>
      </p:pic>
      <p:sp>
        <p:nvSpPr>
          <p:cNvPr id="15364" name="Content Placeholder 1" hidden="1"/>
          <p:cNvSpPr>
            <a:spLocks noGrp="1"/>
          </p:cNvSpPr>
          <p:nvPr>
            <p:ph sz="quarter" idx="14"/>
          </p:nvPr>
        </p:nvSpPr>
        <p:spPr>
          <a:xfrm>
            <a:off x="2362200" y="1447800"/>
            <a:ext cx="4343400" cy="3581400"/>
          </a:xfrm>
        </p:spPr>
        <p:txBody>
          <a:bodyPr/>
          <a:lstStyle/>
          <a:p>
            <a:pPr marL="0" indent="0">
              <a:buFont typeface="Wingdings" pitchFamily="2" charset="2"/>
              <a:buNone/>
            </a:pPr>
            <a:r>
              <a:rPr lang="en-US" altLang="en-US" dirty="0" smtClean="0"/>
              <a:t>Six concepts circled around a clip art of a baby. Concepts: Team Approach, Appropriate Assessment, Individualized Communication System, Trusted Relationship, Meaningful Learning Activities, Access to People, Objects &amp; Activities.</a:t>
            </a:r>
          </a:p>
        </p:txBody>
      </p:sp>
      <p:sp>
        <p:nvSpPr>
          <p:cNvPr id="2" name="Slide Number Placeholder 1"/>
          <p:cNvSpPr>
            <a:spLocks noGrp="1"/>
          </p:cNvSpPr>
          <p:nvPr>
            <p:ph type="sldNum" sz="quarter" idx="17"/>
          </p:nvPr>
        </p:nvSpPr>
        <p:spPr/>
        <p:txBody>
          <a:bodyPr/>
          <a:lstStyle/>
          <a:p>
            <a:pPr>
              <a:defRPr/>
            </a:pPr>
            <a:fld id="{79252E3C-B5E8-4C0B-83EA-2343C62FBB78}"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0" y="457200"/>
            <a:ext cx="9144000" cy="762000"/>
          </a:xfrm>
        </p:spPr>
        <p:txBody>
          <a:bodyPr/>
          <a:lstStyle/>
          <a:p>
            <a:r>
              <a:rPr lang="en-US" altLang="en-US" sz="3600" b="1" dirty="0" smtClean="0"/>
              <a:t>Concepts affected by combined                    vision &amp; hearing loss </a:t>
            </a:r>
            <a:endParaRPr lang="en-US" altLang="en-US" sz="3600" dirty="0" smtClean="0"/>
          </a:p>
        </p:txBody>
      </p:sp>
      <p:sp>
        <p:nvSpPr>
          <p:cNvPr id="79875" name="Content Placeholder 2"/>
          <p:cNvSpPr>
            <a:spLocks noGrp="1"/>
          </p:cNvSpPr>
          <p:nvPr>
            <p:ph idx="1"/>
          </p:nvPr>
        </p:nvSpPr>
        <p:spPr>
          <a:xfrm>
            <a:off x="1752600" y="1600200"/>
            <a:ext cx="6934200" cy="4343400"/>
          </a:xfrm>
        </p:spPr>
        <p:txBody>
          <a:bodyPr/>
          <a:lstStyle/>
          <a:p>
            <a:pPr>
              <a:buFont typeface="Wingdings" pitchFamily="2" charset="2"/>
              <a:buNone/>
            </a:pPr>
            <a:r>
              <a:rPr lang="en-US" altLang="en-US" sz="3200" dirty="0" smtClean="0"/>
              <a:t>Objects exist </a:t>
            </a:r>
          </a:p>
          <a:p>
            <a:pPr>
              <a:buFont typeface="Wingdings" pitchFamily="2" charset="2"/>
              <a:buNone/>
            </a:pPr>
            <a:endParaRPr lang="en-US" altLang="en-US" sz="600" dirty="0" smtClean="0"/>
          </a:p>
          <a:p>
            <a:pPr>
              <a:buFont typeface="Wingdings" pitchFamily="2" charset="2"/>
              <a:buNone/>
            </a:pPr>
            <a:r>
              <a:rPr lang="en-US" altLang="en-US" sz="3200" dirty="0" smtClean="0"/>
              <a:t>Objects have permanence</a:t>
            </a:r>
          </a:p>
          <a:p>
            <a:pPr>
              <a:buFont typeface="Wingdings" pitchFamily="2" charset="2"/>
              <a:buNone/>
            </a:pPr>
            <a:endParaRPr lang="en-US" altLang="en-US" sz="600" dirty="0" smtClean="0"/>
          </a:p>
          <a:p>
            <a:pPr>
              <a:buFont typeface="Wingdings" pitchFamily="2" charset="2"/>
              <a:buNone/>
            </a:pPr>
            <a:r>
              <a:rPr lang="en-US" altLang="en-US" sz="3200" dirty="0" smtClean="0"/>
              <a:t>Objects differ</a:t>
            </a:r>
          </a:p>
          <a:p>
            <a:pPr>
              <a:buFont typeface="Wingdings" pitchFamily="2" charset="2"/>
              <a:buNone/>
            </a:pPr>
            <a:endParaRPr lang="en-US" altLang="en-US" sz="600" dirty="0" smtClean="0"/>
          </a:p>
          <a:p>
            <a:pPr>
              <a:buFont typeface="Wingdings" pitchFamily="2" charset="2"/>
              <a:buNone/>
            </a:pPr>
            <a:r>
              <a:rPr lang="en-US" altLang="en-US" sz="3200" dirty="0" smtClean="0"/>
              <a:t>Objects have names or labels</a:t>
            </a:r>
          </a:p>
          <a:p>
            <a:pPr>
              <a:buFont typeface="Wingdings" pitchFamily="2" charset="2"/>
              <a:buNone/>
            </a:pPr>
            <a:endParaRPr lang="en-US" altLang="en-US" sz="600" dirty="0" smtClean="0"/>
          </a:p>
          <a:p>
            <a:pPr>
              <a:buFont typeface="Wingdings" pitchFamily="2" charset="2"/>
              <a:buNone/>
            </a:pPr>
            <a:r>
              <a:rPr lang="en-US" altLang="en-US" sz="3200" dirty="0" smtClean="0"/>
              <a:t>Objects have characteristics</a:t>
            </a:r>
          </a:p>
          <a:p>
            <a:pPr>
              <a:buFont typeface="Wingdings" pitchFamily="2" charset="2"/>
              <a:buNone/>
            </a:pPr>
            <a:endParaRPr lang="en-US" altLang="en-US" sz="600" dirty="0" smtClean="0"/>
          </a:p>
          <a:p>
            <a:pPr>
              <a:buFont typeface="Wingdings" pitchFamily="2" charset="2"/>
              <a:buNone/>
            </a:pPr>
            <a:r>
              <a:rPr lang="en-US" altLang="en-US" sz="3200" dirty="0" smtClean="0"/>
              <a:t>Objects have functions or use </a:t>
            </a:r>
            <a:endParaRPr lang="en-US" altLang="en-US" dirty="0" smtClean="0"/>
          </a:p>
          <a:p>
            <a:endParaRPr lang="en-US" altLang="en-US" sz="800" dirty="0" smtClean="0"/>
          </a:p>
          <a:p>
            <a:pPr algn="r">
              <a:buFont typeface="Wingdings" pitchFamily="2" charset="2"/>
              <a:buNone/>
            </a:pPr>
            <a:r>
              <a:rPr lang="en-US" altLang="en-US" sz="2000" dirty="0" smtClean="0"/>
              <a:t>Project SPARKLE, 2006</a:t>
            </a:r>
          </a:p>
          <a:p>
            <a:pPr algn="r">
              <a:buFont typeface="Wingdings" pitchFamily="2" charset="2"/>
              <a:buNone/>
            </a:pPr>
            <a:r>
              <a:rPr lang="en-US" altLang="en-US" sz="2000" dirty="0" smtClean="0"/>
              <a:t>SKI-HI Institute, Utah State University</a:t>
            </a:r>
          </a:p>
          <a:p>
            <a:pPr algn="r"/>
            <a:endParaRPr lang="en-US" altLang="en-US" sz="1800" dirty="0" smtClean="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04800" y="0"/>
            <a:ext cx="8839200" cy="1524000"/>
          </a:xfrm>
        </p:spPr>
        <p:txBody>
          <a:bodyPr/>
          <a:lstStyle/>
          <a:p>
            <a:pPr eaLnBrk="1" hangingPunct="1"/>
            <a:r>
              <a:rPr lang="en-US" altLang="en-US" sz="3600" b="1" dirty="0" smtClean="0"/>
              <a:t>How do we facilitate </a:t>
            </a:r>
            <a:br>
              <a:rPr lang="en-US" altLang="en-US" sz="3600" b="1" dirty="0" smtClean="0"/>
            </a:br>
            <a:r>
              <a:rPr lang="en-US" altLang="en-US" sz="3600" b="1" dirty="0" smtClean="0"/>
              <a:t>concept development? </a:t>
            </a:r>
          </a:p>
        </p:txBody>
      </p:sp>
      <p:sp>
        <p:nvSpPr>
          <p:cNvPr id="80899" name="Content Placeholder 2"/>
          <p:cNvSpPr>
            <a:spLocks noGrp="1"/>
          </p:cNvSpPr>
          <p:nvPr>
            <p:ph idx="1"/>
          </p:nvPr>
        </p:nvSpPr>
        <p:spPr>
          <a:xfrm>
            <a:off x="1600200" y="1524000"/>
            <a:ext cx="6705600" cy="4800600"/>
          </a:xfrm>
        </p:spPr>
        <p:txBody>
          <a:bodyPr/>
          <a:lstStyle/>
          <a:p>
            <a:pPr>
              <a:buFont typeface="Wingdings" pitchFamily="2" charset="2"/>
              <a:buNone/>
            </a:pPr>
            <a:r>
              <a:rPr lang="en-US" altLang="en-US" sz="2800" dirty="0" smtClean="0"/>
              <a:t>Adopt a hands-on, holistic approach </a:t>
            </a:r>
          </a:p>
          <a:p>
            <a:pPr>
              <a:buFont typeface="Wingdings" pitchFamily="2" charset="2"/>
              <a:buNone/>
            </a:pPr>
            <a:r>
              <a:rPr lang="en-US" altLang="en-US" sz="2800" dirty="0" smtClean="0"/>
              <a:t>Attach language to all experiences</a:t>
            </a:r>
          </a:p>
          <a:p>
            <a:pPr>
              <a:buFont typeface="Wingdings" pitchFamily="2" charset="2"/>
              <a:buNone/>
            </a:pPr>
            <a:r>
              <a:rPr lang="en-US" altLang="en-US" sz="2800" dirty="0" smtClean="0"/>
              <a:t>Build on vocabulary already known by child</a:t>
            </a:r>
          </a:p>
          <a:p>
            <a:pPr>
              <a:buFont typeface="Wingdings" pitchFamily="2" charset="2"/>
              <a:buNone/>
            </a:pPr>
            <a:r>
              <a:rPr lang="en-US" altLang="en-US" sz="2800" dirty="0" smtClean="0"/>
              <a:t>Use a total communication approach that is appropriate for the child</a:t>
            </a:r>
          </a:p>
          <a:p>
            <a:pPr>
              <a:buFont typeface="Wingdings" pitchFamily="2" charset="2"/>
              <a:buNone/>
            </a:pPr>
            <a:r>
              <a:rPr lang="en-US" altLang="en-US" sz="2800" dirty="0" smtClean="0"/>
              <a:t>Remove variables that may cause confusion for the child</a:t>
            </a:r>
          </a:p>
          <a:p>
            <a:pPr>
              <a:buFont typeface="Wingdings" pitchFamily="2" charset="2"/>
              <a:buNone/>
            </a:pPr>
            <a:r>
              <a:rPr lang="en-US" altLang="en-US" sz="2800" dirty="0" smtClean="0"/>
              <a:t>Generalize concepts to varied situations</a:t>
            </a:r>
          </a:p>
          <a:p>
            <a:pPr>
              <a:buFont typeface="Wingdings" pitchFamily="2" charset="2"/>
              <a:buNone/>
            </a:pPr>
            <a:r>
              <a:rPr lang="en-US" altLang="en-US" sz="2800" dirty="0" smtClean="0"/>
              <a:t>Consistency among team members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81922" name="Title 2"/>
          <p:cNvSpPr>
            <a:spLocks noGrp="1"/>
          </p:cNvSpPr>
          <p:nvPr>
            <p:ph type="title"/>
          </p:nvPr>
        </p:nvSpPr>
        <p:spPr>
          <a:xfrm>
            <a:off x="457200" y="228600"/>
            <a:ext cx="8229600" cy="762000"/>
          </a:xfrm>
        </p:spPr>
        <p:txBody>
          <a:bodyPr/>
          <a:lstStyle/>
          <a:p>
            <a:r>
              <a:rPr lang="en-US" altLang="en-US" sz="3600" b="1" dirty="0" smtClean="0">
                <a:solidFill>
                  <a:schemeClr val="bg1"/>
                </a:solidFill>
              </a:rPr>
              <a:t>Developing Concepts</a:t>
            </a:r>
          </a:p>
        </p:txBody>
      </p:sp>
      <p:pic>
        <p:nvPicPr>
          <p:cNvPr id="81923" name="Picture 3" descr="An article from NCDB by Barbara Miles and Barbara McLetchie. Document can be found here: https://nationaldb.org/library/page/1939">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743825" cy="5475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hidden="1"/>
          <p:cNvSpPr>
            <a:spLocks noGrp="1"/>
          </p:cNvSpPr>
          <p:nvPr>
            <p:ph type="title"/>
          </p:nvPr>
        </p:nvSpPr>
        <p:spPr/>
        <p:txBody>
          <a:bodyPr/>
          <a:lstStyle/>
          <a:p>
            <a:r>
              <a:rPr lang="en-US" altLang="en-US" dirty="0" smtClean="0"/>
              <a:t>AEPS Domains - Social</a:t>
            </a:r>
          </a:p>
        </p:txBody>
      </p:sp>
      <p:pic>
        <p:nvPicPr>
          <p:cNvPr id="82947" name="Picture 1" descr="AEPS Domains diagram. Description in outline cont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Content Placeholder 1" hidden="1"/>
          <p:cNvSpPr>
            <a:spLocks noGrp="1"/>
          </p:cNvSpPr>
          <p:nvPr>
            <p:ph idx="1"/>
          </p:nvPr>
        </p:nvSpPr>
        <p:spPr>
          <a:xfrm>
            <a:off x="2438400" y="1752600"/>
            <a:ext cx="4343400" cy="3097213"/>
          </a:xfrm>
        </p:spPr>
        <p:txBody>
          <a:bodyPr/>
          <a:lstStyle/>
          <a:p>
            <a:pPr marL="0" indent="0">
              <a:buFont typeface="Wingdings" pitchFamily="2" charset="2"/>
              <a:buNone/>
            </a:pPr>
            <a:r>
              <a:rPr lang="en-US" altLang="en-US" sz="2000" smtClean="0">
                <a:solidFill>
                  <a:srgbClr val="000000"/>
                </a:solidFill>
              </a:rPr>
              <a:t>Six circles arranged in a circle around “AEPS Domains”, with arrows in between them pointing clockwise. The six circles say Fine Motor, Gross Motor, Adaptive, Cognitive, Social Communication, and Social</a:t>
            </a:r>
            <a:r>
              <a:rPr lang="en-US" altLang="en-US" sz="2000" smtClean="0"/>
              <a:t>. </a:t>
            </a:r>
            <a:r>
              <a:rPr lang="en-US" altLang="en-US" sz="2000" smtClean="0">
                <a:solidFill>
                  <a:srgbClr val="000000"/>
                </a:solidFill>
              </a:rPr>
              <a:t>Social is highlighted.</a:t>
            </a:r>
          </a:p>
          <a:p>
            <a:pPr marL="0" indent="0">
              <a:buFont typeface="Wingdings" pitchFamily="2" charset="2"/>
              <a:buNone/>
            </a:pPr>
            <a:endParaRPr lang="en-US" altLang="en-US" smtClean="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0"/>
            <a:ext cx="8229600" cy="1524000"/>
          </a:xfrm>
        </p:spPr>
        <p:txBody>
          <a:bodyPr/>
          <a:lstStyle/>
          <a:p>
            <a:pPr eaLnBrk="1" hangingPunct="1"/>
            <a:r>
              <a:rPr lang="en-US" altLang="en-US" sz="4000" b="1" dirty="0"/>
              <a:t>Impact on Social Skills</a:t>
            </a:r>
            <a:endParaRPr lang="en-US" altLang="en-US" sz="4000" b="1" dirty="0" smtClean="0"/>
          </a:p>
        </p:txBody>
      </p:sp>
      <p:sp>
        <p:nvSpPr>
          <p:cNvPr id="16387" name="Rectangle 3"/>
          <p:cNvSpPr>
            <a:spLocks noGrp="1" noChangeArrowheads="1"/>
          </p:cNvSpPr>
          <p:nvPr>
            <p:ph type="body" idx="1"/>
          </p:nvPr>
        </p:nvSpPr>
        <p:spPr>
          <a:xfrm>
            <a:off x="1600200" y="1219200"/>
            <a:ext cx="6248400" cy="5105400"/>
          </a:xfrm>
        </p:spPr>
        <p:txBody>
          <a:bodyPr/>
          <a:lstStyle/>
          <a:p>
            <a:pPr eaLnBrk="1" hangingPunct="1">
              <a:buFont typeface="Wingdings" pitchFamily="2" charset="2"/>
              <a:buNone/>
            </a:pPr>
            <a:r>
              <a:rPr lang="en-US" altLang="en-US" sz="3200" dirty="0" smtClean="0"/>
              <a:t>Limited access</a:t>
            </a:r>
          </a:p>
          <a:p>
            <a:pPr eaLnBrk="1" hangingPunct="1">
              <a:buFont typeface="Wingdings" pitchFamily="2" charset="2"/>
              <a:buNone/>
            </a:pPr>
            <a:r>
              <a:rPr lang="en-US" altLang="en-US" sz="3200" dirty="0" smtClean="0"/>
              <a:t>Lack of communication partners</a:t>
            </a:r>
          </a:p>
          <a:p>
            <a:pPr eaLnBrk="1" hangingPunct="1">
              <a:buFont typeface="Wingdings" pitchFamily="2" charset="2"/>
              <a:buNone/>
            </a:pPr>
            <a:r>
              <a:rPr lang="en-US" altLang="en-US" sz="3200" dirty="0" smtClean="0"/>
              <a:t>Miss visual &amp; auditory information</a:t>
            </a:r>
          </a:p>
          <a:p>
            <a:pPr eaLnBrk="1" hangingPunct="1">
              <a:buFont typeface="Wingdings" pitchFamily="2" charset="2"/>
              <a:buNone/>
            </a:pPr>
            <a:r>
              <a:rPr lang="en-US" altLang="en-US" sz="3200" dirty="0" smtClean="0"/>
              <a:t>Mobility &amp; heath issues interfere</a:t>
            </a:r>
          </a:p>
          <a:p>
            <a:pPr eaLnBrk="1" hangingPunct="1">
              <a:buFont typeface="Wingdings" pitchFamily="2" charset="2"/>
              <a:buNone/>
            </a:pPr>
            <a:r>
              <a:rPr lang="en-US" altLang="en-US" sz="3200" dirty="0" smtClean="0"/>
              <a:t>Non-conventional interactions may be misunderstood  </a:t>
            </a:r>
          </a:p>
          <a:p>
            <a:pPr eaLnBrk="1" hangingPunct="1">
              <a:buFont typeface="Wingdings" pitchFamily="2" charset="2"/>
              <a:buNone/>
            </a:pPr>
            <a:r>
              <a:rPr lang="en-US" altLang="en-US" sz="3200" dirty="0" smtClean="0"/>
              <a:t>Fatigue</a:t>
            </a:r>
            <a:endParaRPr lang="en-US" altLang="en-US" dirty="0" smtClean="0"/>
          </a:p>
          <a:p>
            <a:pPr eaLnBrk="1" hangingPunct="1"/>
            <a:endParaRPr lang="en-US" altLang="en-US" sz="800" dirty="0" smtClean="0"/>
          </a:p>
          <a:p>
            <a:pPr eaLnBrk="1" hangingPunct="1">
              <a:buFont typeface="Monotype Sorts" charset="2"/>
              <a:buNone/>
            </a:pPr>
            <a:endParaRPr lang="en-US" altLang="en-US" dirty="0" smtClean="0"/>
          </a:p>
        </p:txBody>
      </p:sp>
      <p:pic>
        <p:nvPicPr>
          <p:cNvPr id="83972" name="Picture 3" descr="j0436043.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191000"/>
            <a:ext cx="23447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74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z="3600" b="1" dirty="0" smtClean="0"/>
              <a:t>How can we help improve social skills?</a:t>
            </a:r>
          </a:p>
        </p:txBody>
      </p:sp>
      <p:sp>
        <p:nvSpPr>
          <p:cNvPr id="3" name="Content Placeholder 2"/>
          <p:cNvSpPr>
            <a:spLocks noGrp="1"/>
          </p:cNvSpPr>
          <p:nvPr>
            <p:ph idx="1"/>
          </p:nvPr>
        </p:nvSpPr>
        <p:spPr>
          <a:xfrm>
            <a:off x="1828800" y="2209800"/>
            <a:ext cx="6342063" cy="3908425"/>
          </a:xfrm>
        </p:spPr>
        <p:txBody>
          <a:bodyPr/>
          <a:lstStyle/>
          <a:p>
            <a:pPr eaLnBrk="1" hangingPunct="1">
              <a:defRPr/>
            </a:pPr>
            <a:r>
              <a:rPr lang="en-US" dirty="0"/>
              <a:t>Build &amp; expand relationships</a:t>
            </a:r>
          </a:p>
          <a:p>
            <a:pPr eaLnBrk="1" hangingPunct="1">
              <a:defRPr/>
            </a:pPr>
            <a:r>
              <a:rPr lang="en-US" dirty="0"/>
              <a:t>Teach names of family &amp; friends </a:t>
            </a:r>
          </a:p>
          <a:p>
            <a:pPr eaLnBrk="1" hangingPunct="1">
              <a:defRPr/>
            </a:pPr>
            <a:r>
              <a:rPr lang="en-US" dirty="0"/>
              <a:t>Provide partners for communication and social interaction</a:t>
            </a:r>
          </a:p>
          <a:p>
            <a:pPr eaLnBrk="1" hangingPunct="1">
              <a:defRPr/>
            </a:pPr>
            <a:r>
              <a:rPr lang="en-US" dirty="0"/>
              <a:t>Facilitate participation</a:t>
            </a:r>
          </a:p>
          <a:p>
            <a:pPr eaLnBrk="1" hangingPunct="1">
              <a:defRPr/>
            </a:pPr>
            <a:r>
              <a:rPr lang="en-US" dirty="0"/>
              <a:t>Follow the child’</a:t>
            </a:r>
            <a:r>
              <a:rPr lang="en-US" altLang="ja-JP" dirty="0"/>
              <a:t>s lead </a:t>
            </a:r>
          </a:p>
          <a:p>
            <a:pPr eaLnBrk="1" hangingPunct="1">
              <a:defRPr/>
            </a:pPr>
            <a:r>
              <a:rPr lang="en-US" dirty="0"/>
              <a:t>Be responsive </a:t>
            </a:r>
            <a:endParaRPr lang="en-US" sz="800" dirty="0"/>
          </a:p>
          <a:p>
            <a:pPr eaLnBrk="1" hangingPunct="1">
              <a:defRPr/>
            </a:pPr>
            <a:r>
              <a:rPr lang="en-US" dirty="0"/>
              <a:t>Remember to PLAY!</a:t>
            </a:r>
          </a:p>
          <a:p>
            <a:endParaRPr lang="en-US" dirty="0"/>
          </a:p>
        </p:txBody>
      </p:sp>
      <p:sp>
        <p:nvSpPr>
          <p:cNvPr id="2" name="Slide Number Placeholder 1"/>
          <p:cNvSpPr>
            <a:spLocks noGrp="1"/>
          </p:cNvSpPr>
          <p:nvPr>
            <p:ph type="sldNum" sz="quarter" idx="12"/>
          </p:nvPr>
        </p:nvSpPr>
        <p:spPr/>
        <p:txBody>
          <a:bodyPr/>
          <a:lstStyle/>
          <a:p>
            <a:pPr>
              <a:defRPr/>
            </a:pPr>
            <a:fld id="{FB9D3929-39B9-47BA-A51E-1D201D73C08B}"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838200" y="304800"/>
            <a:ext cx="7772400" cy="1117600"/>
          </a:xfrm>
        </p:spPr>
        <p:txBody>
          <a:bodyPr/>
          <a:lstStyle/>
          <a:p>
            <a:r>
              <a:rPr lang="en-US" altLang="en-US" b="1" dirty="0" smtClean="0">
                <a:solidFill>
                  <a:schemeClr val="bg1"/>
                </a:solidFill>
              </a:rPr>
              <a:t>Examples of Name Symbols</a:t>
            </a:r>
          </a:p>
        </p:txBody>
      </p:sp>
      <p:pic>
        <p:nvPicPr>
          <p:cNvPr id="86019" name="Content Placeholder 3" descr="Image showing different objects associated with different names of people."/>
          <p:cNvPicPr>
            <a:picLocks noGrp="1" noChangeAspect="1"/>
          </p:cNvPicPr>
          <p:nvPr>
            <p:ph idx="4294967295"/>
          </p:nvPr>
        </p:nvPicPr>
        <p:blipFill>
          <a:blip r:embed="rId3">
            <a:extLst>
              <a:ext uri="{28A0092B-C50C-407E-A947-70E740481C1C}">
                <a14:useLocalDpi xmlns:a14="http://schemas.microsoft.com/office/drawing/2010/main" val="0"/>
              </a:ext>
            </a:extLst>
          </a:blip>
          <a:srcRect t="2800"/>
          <a:stretch>
            <a:fillRect/>
          </a:stretch>
        </p:blipFill>
        <p:spPr>
          <a:xfrm>
            <a:off x="685800" y="1219200"/>
            <a:ext cx="7947025" cy="5289550"/>
          </a:xfrm>
          <a:ln w="28575">
            <a:solidFill>
              <a:schemeClr val="tx1"/>
            </a:solidFill>
            <a:miter lim="800000"/>
            <a:headEnd/>
            <a:tailEnd/>
          </a:ln>
        </p:spPr>
      </p:pic>
      <p:sp>
        <p:nvSpPr>
          <p:cNvPr id="2" name="Slide Number Placeholder 1"/>
          <p:cNvSpPr>
            <a:spLocks noGrp="1"/>
          </p:cNvSpPr>
          <p:nvPr>
            <p:ph type="sldNum" sz="quarter" idx="12"/>
          </p:nvPr>
        </p:nvSpPr>
        <p:spPr/>
        <p:txBody>
          <a:bodyPr/>
          <a:lstStyle/>
          <a:p>
            <a:pPr>
              <a:defRPr/>
            </a:pPr>
            <a:fld id="{E8D74EF9-3D4B-4562-AA33-71434A60BE2F}"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228600"/>
            <a:ext cx="9144000" cy="990600"/>
          </a:xfrm>
        </p:spPr>
        <p:txBody>
          <a:bodyPr/>
          <a:lstStyle/>
          <a:p>
            <a:r>
              <a:rPr lang="en-US" altLang="en-US" sz="3200" b="1" smtClean="0"/>
              <a:t>How can we help children engage</a:t>
            </a:r>
            <a:br>
              <a:rPr lang="en-US" altLang="en-US" sz="3200" b="1" smtClean="0"/>
            </a:br>
            <a:r>
              <a:rPr lang="en-US" altLang="en-US" sz="3200" b="1" smtClean="0"/>
              <a:t>in social activities? </a:t>
            </a:r>
          </a:p>
        </p:txBody>
      </p:sp>
      <p:sp>
        <p:nvSpPr>
          <p:cNvPr id="87043" name="Content Placeholder 2"/>
          <p:cNvSpPr>
            <a:spLocks noGrp="1"/>
          </p:cNvSpPr>
          <p:nvPr>
            <p:ph sz="quarter" idx="1"/>
          </p:nvPr>
        </p:nvSpPr>
        <p:spPr>
          <a:xfrm>
            <a:off x="1600200" y="1447800"/>
            <a:ext cx="7165975" cy="4800600"/>
          </a:xfrm>
        </p:spPr>
        <p:txBody>
          <a:bodyPr/>
          <a:lstStyle/>
          <a:p>
            <a:pPr>
              <a:buFont typeface="Wingdings" pitchFamily="2" charset="2"/>
              <a:buNone/>
            </a:pPr>
            <a:r>
              <a:rPr lang="en-US" altLang="en-US" sz="2800" dirty="0" smtClean="0"/>
              <a:t>Develop a “greeting ritual”</a:t>
            </a:r>
          </a:p>
          <a:p>
            <a:pPr>
              <a:buFont typeface="Wingdings" pitchFamily="2" charset="2"/>
              <a:buNone/>
            </a:pPr>
            <a:r>
              <a:rPr lang="en-US" altLang="en-US" sz="2800" dirty="0" smtClean="0"/>
              <a:t>Use assistive technology</a:t>
            </a:r>
          </a:p>
          <a:p>
            <a:pPr>
              <a:buFont typeface="Wingdings" pitchFamily="2" charset="2"/>
              <a:buNone/>
            </a:pPr>
            <a:r>
              <a:rPr lang="en-US" altLang="en-US" sz="2800" dirty="0" smtClean="0"/>
              <a:t>Adapt environment, equipment &amp; materials </a:t>
            </a:r>
          </a:p>
          <a:p>
            <a:pPr>
              <a:buFont typeface="Wingdings" pitchFamily="2" charset="2"/>
              <a:buNone/>
            </a:pPr>
            <a:r>
              <a:rPr lang="en-US" altLang="en-US" sz="2800" dirty="0" smtClean="0"/>
              <a:t>Provide secure base from which to explore &amp; participate </a:t>
            </a:r>
          </a:p>
          <a:p>
            <a:pPr>
              <a:buFont typeface="Wingdings" pitchFamily="2" charset="2"/>
              <a:buNone/>
            </a:pPr>
            <a:r>
              <a:rPr lang="en-US" altLang="en-US" sz="2800" dirty="0" smtClean="0"/>
              <a:t>Support child in partial participation </a:t>
            </a:r>
          </a:p>
          <a:p>
            <a:pPr>
              <a:buFont typeface="Wingdings" pitchFamily="2" charset="2"/>
              <a:buNone/>
            </a:pPr>
            <a:r>
              <a:rPr lang="en-US" altLang="en-US" sz="2800" dirty="0" smtClean="0"/>
              <a:t>Use task analysis to identify skills needed for full participation</a:t>
            </a:r>
          </a:p>
          <a:p>
            <a:pPr eaLnBrk="1" hangingPunct="1">
              <a:buClr>
                <a:srgbClr val="FF0000"/>
              </a:buClr>
              <a:buFont typeface="Wingdings" pitchFamily="2" charset="2"/>
              <a:buNone/>
            </a:pPr>
            <a:endParaRPr lang="en-US" altLang="en-US" sz="2800" b="1" dirty="0" smtClean="0"/>
          </a:p>
          <a:p>
            <a:endParaRPr lang="en-US" altLang="en-US" dirty="0" smtClean="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hidden="1"/>
          <p:cNvSpPr>
            <a:spLocks noGrp="1"/>
          </p:cNvSpPr>
          <p:nvPr>
            <p:ph type="title"/>
          </p:nvPr>
        </p:nvSpPr>
        <p:spPr/>
        <p:txBody>
          <a:bodyPr/>
          <a:lstStyle/>
          <a:p>
            <a:r>
              <a:rPr lang="en-US" altLang="en-US" dirty="0" smtClean="0"/>
              <a:t>AEPS Domains - Adaptive</a:t>
            </a:r>
          </a:p>
        </p:txBody>
      </p:sp>
      <p:pic>
        <p:nvPicPr>
          <p:cNvPr id="88067" name="Picture 1" descr="AEPS Domains diagram. Description in outline cont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Content Placeholder 1" hidden="1"/>
          <p:cNvSpPr>
            <a:spLocks noGrp="1"/>
          </p:cNvSpPr>
          <p:nvPr>
            <p:ph idx="1"/>
          </p:nvPr>
        </p:nvSpPr>
        <p:spPr>
          <a:xfrm>
            <a:off x="2286000" y="1905000"/>
            <a:ext cx="4267200" cy="2590800"/>
          </a:xfrm>
        </p:spPr>
        <p:txBody>
          <a:bodyPr/>
          <a:lstStyle/>
          <a:p>
            <a:pPr marL="0" indent="0">
              <a:buFont typeface="Wingdings" pitchFamily="2" charset="2"/>
              <a:buNone/>
            </a:pPr>
            <a:r>
              <a:rPr lang="en-US" altLang="en-US" sz="2000" dirty="0" smtClean="0">
                <a:solidFill>
                  <a:srgbClr val="000000"/>
                </a:solidFill>
              </a:rPr>
              <a:t>Six circles arranged in a circle around “AEPS Domains”, with arrows in between them pointing clockwise. The six circles say Fine Motor, Gross Motor, Adaptive, Cognitive, Social Communication, and Social</a:t>
            </a:r>
            <a:r>
              <a:rPr lang="en-US" altLang="en-US" sz="2000" dirty="0" smtClean="0"/>
              <a:t>. </a:t>
            </a:r>
            <a:r>
              <a:rPr lang="en-US" altLang="en-US" sz="2000" dirty="0" smtClean="0">
                <a:solidFill>
                  <a:srgbClr val="000000"/>
                </a:solidFill>
              </a:rPr>
              <a:t>Adaptive is highlighted.</a:t>
            </a:r>
          </a:p>
          <a:p>
            <a:pPr marL="0" indent="0">
              <a:buFont typeface="Wingdings" pitchFamily="2" charset="2"/>
              <a:buNone/>
            </a:pPr>
            <a:endParaRPr lang="en-US" altLang="en-US" dirty="0" smtClean="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152400"/>
            <a:ext cx="8458200" cy="1371600"/>
          </a:xfrm>
        </p:spPr>
        <p:txBody>
          <a:bodyPr/>
          <a:lstStyle/>
          <a:p>
            <a:pPr eaLnBrk="1" hangingPunct="1"/>
            <a:r>
              <a:rPr lang="en-US" altLang="en-US" sz="4000" b="1" dirty="0" smtClean="0"/>
              <a:t>Impact on Adaptive Skills</a:t>
            </a:r>
          </a:p>
        </p:txBody>
      </p:sp>
      <p:sp>
        <p:nvSpPr>
          <p:cNvPr id="16387" name="Rectangle 3"/>
          <p:cNvSpPr>
            <a:spLocks noGrp="1" noChangeArrowheads="1"/>
          </p:cNvSpPr>
          <p:nvPr>
            <p:ph type="body" idx="1"/>
          </p:nvPr>
        </p:nvSpPr>
        <p:spPr>
          <a:xfrm>
            <a:off x="1447800" y="1752600"/>
            <a:ext cx="7315200" cy="4114800"/>
          </a:xfrm>
        </p:spPr>
        <p:txBody>
          <a:bodyPr/>
          <a:lstStyle/>
          <a:p>
            <a:pPr eaLnBrk="1" hangingPunct="1">
              <a:buFont typeface="Wingdings" pitchFamily="2" charset="2"/>
              <a:buNone/>
            </a:pPr>
            <a:r>
              <a:rPr lang="en-US" altLang="en-US" sz="3200" dirty="0" smtClean="0"/>
              <a:t>Limited awareness of everyday activities </a:t>
            </a:r>
          </a:p>
          <a:p>
            <a:pPr eaLnBrk="1" hangingPunct="1">
              <a:buFont typeface="Wingdings" pitchFamily="2" charset="2"/>
              <a:buNone/>
            </a:pPr>
            <a:r>
              <a:rPr lang="en-US" altLang="en-US" sz="3200" dirty="0" smtClean="0"/>
              <a:t>Expectations may be lower</a:t>
            </a:r>
          </a:p>
          <a:p>
            <a:pPr eaLnBrk="1" hangingPunct="1">
              <a:buFont typeface="Wingdings" pitchFamily="2" charset="2"/>
              <a:buNone/>
            </a:pPr>
            <a:r>
              <a:rPr lang="en-US" altLang="en-US" sz="3200" dirty="0" smtClean="0"/>
              <a:t>Challenges with  concept development </a:t>
            </a:r>
          </a:p>
          <a:p>
            <a:pPr eaLnBrk="1" hangingPunct="1">
              <a:buFont typeface="Wingdings" pitchFamily="2" charset="2"/>
              <a:buNone/>
            </a:pPr>
            <a:r>
              <a:rPr lang="en-US" altLang="en-US" sz="3200" dirty="0" smtClean="0"/>
              <a:t>Fatigue </a:t>
            </a:r>
          </a:p>
          <a:p>
            <a:pPr eaLnBrk="1" hangingPunct="1">
              <a:buFont typeface="Wingdings" pitchFamily="2" charset="2"/>
              <a:buNone/>
            </a:pPr>
            <a:endParaRPr lang="en-US" altLang="en-US" sz="3200" dirty="0" smtClean="0"/>
          </a:p>
          <a:p>
            <a:pPr algn="ctr" eaLnBrk="1" hangingPunct="1">
              <a:buFont typeface="Arial" pitchFamily="34" charset="0"/>
              <a:buNone/>
            </a:pPr>
            <a:endParaRPr lang="en-US" altLang="en-US" sz="1800" b="1" dirty="0" smtClean="0"/>
          </a:p>
          <a:p>
            <a:pPr eaLnBrk="1" hangingPunct="1"/>
            <a:endParaRPr lang="en-US" altLang="en-US" sz="3000" dirty="0" smtClean="0"/>
          </a:p>
        </p:txBody>
      </p:sp>
      <p:pic>
        <p:nvPicPr>
          <p:cNvPr id="8909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5867400" y="3962400"/>
            <a:ext cx="23082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79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595959"/>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8229600" cy="685800"/>
          </a:xfrm>
        </p:spPr>
        <p:txBody>
          <a:bodyPr/>
          <a:lstStyle/>
          <a:p>
            <a:r>
              <a:rPr lang="en-US" altLang="en-US" sz="4000" b="1" dirty="0" smtClean="0">
                <a:solidFill>
                  <a:schemeClr val="bg1"/>
                </a:solidFill>
                <a:cs typeface="Arial" pitchFamily="34" charset="0"/>
              </a:rPr>
              <a:t>Tips for Successful Intervention </a:t>
            </a:r>
          </a:p>
        </p:txBody>
      </p:sp>
      <p:pic>
        <p:nvPicPr>
          <p:cNvPr id="16387" name="Picture 1" descr="This lists questions to be considered by team members to ensure optimal learning experiences for children. Document can be found here: http://literacy.nationaldb.org/files/2513/2684/7425/Always_Ask_Yourself.pdf" title="Literacy for Children with Combined Vision and Hearing Loss.">
            <a:hlinkClick r:id="rId2"/>
          </p:cNvPr>
          <p:cNvPicPr>
            <a:picLocks noChangeAspect="1"/>
          </p:cNvPicPr>
          <p:nvPr/>
        </p:nvPicPr>
        <p:blipFill>
          <a:blip r:embed="rId3"/>
          <a:srcRect/>
          <a:stretch>
            <a:fillRect/>
          </a:stretch>
        </p:blipFill>
        <p:spPr bwMode="auto">
          <a:xfrm>
            <a:off x="1600200" y="1103313"/>
            <a:ext cx="5716588"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A9BFCEA-4903-4F96-9110-261DD1EFBD5E}"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en-US" sz="3600" b="1" dirty="0" smtClean="0"/>
              <a:t>How can we help improve adaptive skills?</a:t>
            </a:r>
          </a:p>
        </p:txBody>
      </p:sp>
      <p:sp>
        <p:nvSpPr>
          <p:cNvPr id="3" name="Content Placeholder 2"/>
          <p:cNvSpPr>
            <a:spLocks noGrp="1"/>
          </p:cNvSpPr>
          <p:nvPr>
            <p:ph idx="1"/>
          </p:nvPr>
        </p:nvSpPr>
        <p:spPr>
          <a:xfrm>
            <a:off x="1676400" y="2057400"/>
            <a:ext cx="6494463" cy="4060825"/>
          </a:xfrm>
        </p:spPr>
        <p:txBody>
          <a:bodyPr/>
          <a:lstStyle/>
          <a:p>
            <a:pPr marL="514350" indent="-514350" eaLnBrk="1" hangingPunct="1">
              <a:buFont typeface="+mj-lt"/>
              <a:buAutoNum type="arabicPeriod"/>
              <a:defRPr/>
            </a:pPr>
            <a:r>
              <a:rPr lang="en-US" dirty="0"/>
              <a:t>Involvement in daily household activities</a:t>
            </a:r>
          </a:p>
          <a:p>
            <a:pPr marL="514350" indent="-514350" eaLnBrk="1" hangingPunct="1">
              <a:buFont typeface="+mj-lt"/>
              <a:buAutoNum type="arabicPeriod"/>
              <a:defRPr/>
            </a:pPr>
            <a:r>
              <a:rPr lang="en-US" dirty="0"/>
              <a:t>Develop routines </a:t>
            </a:r>
          </a:p>
          <a:p>
            <a:pPr marL="514350" indent="-514350" eaLnBrk="1" hangingPunct="1">
              <a:buFont typeface="+mj-lt"/>
              <a:buAutoNum type="arabicPeriod"/>
              <a:defRPr/>
            </a:pPr>
            <a:r>
              <a:rPr lang="en-US" dirty="0"/>
              <a:t>Consistency &amp; repetition  </a:t>
            </a:r>
          </a:p>
          <a:p>
            <a:pPr marL="514350" indent="-514350" eaLnBrk="1" hangingPunct="1">
              <a:buFont typeface="+mj-lt"/>
              <a:buAutoNum type="arabicPeriod"/>
              <a:defRPr/>
            </a:pPr>
            <a:r>
              <a:rPr lang="en-US" dirty="0"/>
              <a:t>Support partial participation initially</a:t>
            </a:r>
          </a:p>
          <a:p>
            <a:pPr marL="514350" indent="-514350" eaLnBrk="1" hangingPunct="1">
              <a:buFont typeface="+mj-lt"/>
              <a:buAutoNum type="arabicPeriod"/>
              <a:defRPr/>
            </a:pPr>
            <a:r>
              <a:rPr lang="en-US" dirty="0"/>
              <a:t>Use scaffolding to increase participation</a:t>
            </a:r>
          </a:p>
          <a:p>
            <a:pPr marL="514350" indent="-514350" eaLnBrk="1" hangingPunct="1">
              <a:buFont typeface="+mj-lt"/>
              <a:buAutoNum type="arabicPeriod"/>
              <a:defRPr/>
            </a:pPr>
            <a:r>
              <a:rPr lang="en-US" dirty="0"/>
              <a:t>Provide opportunities to make choices  </a:t>
            </a:r>
          </a:p>
          <a:p>
            <a:pPr marL="514350" indent="-514350" eaLnBrk="1" hangingPunct="1">
              <a:buFont typeface="+mj-lt"/>
              <a:buAutoNum type="arabicPeriod"/>
              <a:defRPr/>
            </a:pPr>
            <a:r>
              <a:rPr lang="en-US" dirty="0"/>
              <a:t>Keep expectations high </a:t>
            </a:r>
          </a:p>
          <a:p>
            <a:pPr marL="514350" indent="-514350" eaLnBrk="1" hangingPunct="1">
              <a:buFont typeface="+mj-lt"/>
              <a:buAutoNum type="arabicPeriod"/>
              <a:defRPr/>
            </a:pPr>
            <a:r>
              <a:rPr lang="en-US" dirty="0"/>
              <a:t>Create calendar </a:t>
            </a:r>
            <a:r>
              <a:rPr lang="en-US" dirty="0" smtClean="0"/>
              <a:t>systems</a:t>
            </a:r>
            <a:endParaRPr lang="en-US" dirty="0"/>
          </a:p>
        </p:txBody>
      </p:sp>
      <p:sp>
        <p:nvSpPr>
          <p:cNvPr id="2" name="Slide Number Placeholder 1"/>
          <p:cNvSpPr>
            <a:spLocks noGrp="1"/>
          </p:cNvSpPr>
          <p:nvPr>
            <p:ph type="sldNum" sz="quarter" idx="12"/>
          </p:nvPr>
        </p:nvSpPr>
        <p:spPr/>
        <p:txBody>
          <a:bodyPr/>
          <a:lstStyle/>
          <a:p>
            <a:pPr>
              <a:defRPr/>
            </a:pPr>
            <a:fld id="{FB9D3929-39B9-47BA-A51E-1D201D73C08B}"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228600"/>
            <a:ext cx="8229600" cy="685800"/>
          </a:xfrm>
        </p:spPr>
        <p:txBody>
          <a:bodyPr/>
          <a:lstStyle/>
          <a:p>
            <a:r>
              <a:rPr lang="en-US" altLang="en-US" sz="3600" b="1" dirty="0" smtClean="0">
                <a:solidFill>
                  <a:schemeClr val="bg1"/>
                </a:solidFill>
              </a:rPr>
              <a:t>Adaptations</a:t>
            </a:r>
          </a:p>
        </p:txBody>
      </p:sp>
      <p:pic>
        <p:nvPicPr>
          <p:cNvPr id="91139" name="Picture 2" descr="This one-page tip sheet from the Nevada Dual Sensory Impairment Project suggests adaptations for daily activities. Document can be found here: http://www.unr.edu/ndsip/tipsheets/easyadaptationsforhome.pdf">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8001000" cy="5334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BA9BFCEA-4903-4F96-9110-261DD1EFBD5E}"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a:xfrm>
            <a:off x="0" y="1066800"/>
            <a:ext cx="3505200" cy="1219200"/>
          </a:xfrm>
        </p:spPr>
        <p:txBody>
          <a:bodyPr/>
          <a:lstStyle/>
          <a:p>
            <a:pPr eaLnBrk="1" hangingPunct="1"/>
            <a:r>
              <a:rPr lang="en-US" altLang="en-US" b="1" dirty="0" err="1" smtClean="0"/>
              <a:t>Calender</a:t>
            </a:r>
            <a:r>
              <a:rPr lang="en-US" altLang="en-US" b="1" dirty="0" smtClean="0"/>
              <a:t> Systems </a:t>
            </a:r>
          </a:p>
        </p:txBody>
      </p:sp>
      <p:sp>
        <p:nvSpPr>
          <p:cNvPr id="3" name="Content Placeholder 2"/>
          <p:cNvSpPr>
            <a:spLocks noGrp="1"/>
          </p:cNvSpPr>
          <p:nvPr>
            <p:ph idx="4294967295"/>
          </p:nvPr>
        </p:nvSpPr>
        <p:spPr>
          <a:xfrm>
            <a:off x="1066800" y="2438400"/>
            <a:ext cx="6934200" cy="3679825"/>
          </a:xfrm>
        </p:spPr>
        <p:txBody>
          <a:bodyPr/>
          <a:lstStyle/>
          <a:p>
            <a:pPr eaLnBrk="1" fontAlgn="auto" hangingPunct="1">
              <a:spcAft>
                <a:spcPts val="0"/>
              </a:spcAft>
              <a:buFont typeface="Arial" pitchFamily="34" charset="0"/>
              <a:buChar char="•"/>
              <a:defRPr/>
            </a:pPr>
            <a:endParaRPr lang="en-US" sz="1200" dirty="0" smtClean="0">
              <a:solidFill>
                <a:schemeClr val="accent3">
                  <a:lumMod val="75000"/>
                </a:schemeClr>
              </a:solidFill>
            </a:endParaRPr>
          </a:p>
          <a:p>
            <a:pPr eaLnBrk="1" fontAlgn="auto" hangingPunct="1">
              <a:spcAft>
                <a:spcPts val="0"/>
              </a:spcAft>
              <a:buFontTx/>
              <a:buNone/>
              <a:defRPr/>
            </a:pPr>
            <a:r>
              <a:rPr lang="en-US" sz="4000" dirty="0" smtClean="0"/>
              <a:t>Anticipation schedules</a:t>
            </a:r>
          </a:p>
          <a:p>
            <a:pPr eaLnBrk="1" fontAlgn="auto" hangingPunct="1">
              <a:spcAft>
                <a:spcPts val="0"/>
              </a:spcAft>
              <a:buFontTx/>
              <a:buNone/>
              <a:defRPr/>
            </a:pPr>
            <a:r>
              <a:rPr lang="en-US" sz="4000" dirty="0" smtClean="0"/>
              <a:t>Daily schedules</a:t>
            </a:r>
          </a:p>
          <a:p>
            <a:pPr eaLnBrk="1" fontAlgn="auto" hangingPunct="1">
              <a:spcAft>
                <a:spcPts val="0"/>
              </a:spcAft>
              <a:buFontTx/>
              <a:buNone/>
              <a:defRPr/>
            </a:pPr>
            <a:r>
              <a:rPr lang="en-US" sz="4000" dirty="0" smtClean="0"/>
              <a:t>Weekly, Monthly or Annual  calendars</a:t>
            </a:r>
          </a:p>
          <a:p>
            <a:pPr eaLnBrk="1" fontAlgn="auto" hangingPunct="1">
              <a:spcAft>
                <a:spcPts val="0"/>
              </a:spcAft>
              <a:buFontTx/>
              <a:buNone/>
              <a:defRPr/>
            </a:pPr>
            <a:endParaRPr lang="en-US" sz="1200" dirty="0" smtClean="0"/>
          </a:p>
          <a:p>
            <a:pPr eaLnBrk="1" fontAlgn="auto" hangingPunct="1">
              <a:spcAft>
                <a:spcPts val="0"/>
              </a:spcAft>
              <a:buFontTx/>
              <a:buNone/>
              <a:defRPr/>
            </a:pPr>
            <a:r>
              <a:rPr lang="en-US" sz="4000" dirty="0" smtClean="0"/>
              <a:t>  </a:t>
            </a:r>
            <a:endParaRPr lang="en-US" sz="4000" dirty="0"/>
          </a:p>
        </p:txBody>
      </p:sp>
      <p:pic>
        <p:nvPicPr>
          <p:cNvPr id="92164" name="Picture 2" descr="C:\Users\Barb\AppData\Local\Microsoft\Windows\Temporary Internet Files\Content.IE5\M2D782M1\calend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4667">
            <a:off x="6143625" y="2505075"/>
            <a:ext cx="23399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B9D3929-39B9-47BA-A51E-1D201D73C08B}" type="slidenum">
              <a:rPr lang="en-US" smtClean="0"/>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28600"/>
            <a:ext cx="8382000" cy="914400"/>
          </a:xfrm>
        </p:spPr>
        <p:txBody>
          <a:bodyPr/>
          <a:lstStyle/>
          <a:p>
            <a:r>
              <a:rPr lang="en-US" altLang="en-US" sz="4000" b="1" dirty="0" smtClean="0"/>
              <a:t>What is an Anticipation Schedule?  </a:t>
            </a:r>
          </a:p>
        </p:txBody>
      </p:sp>
      <p:sp>
        <p:nvSpPr>
          <p:cNvPr id="93187" name="Rectangle 3"/>
          <p:cNvSpPr>
            <a:spLocks noGrp="1" noChangeArrowheads="1"/>
          </p:cNvSpPr>
          <p:nvPr>
            <p:ph type="body" idx="1"/>
          </p:nvPr>
        </p:nvSpPr>
        <p:spPr>
          <a:xfrm>
            <a:off x="1524000" y="1524000"/>
            <a:ext cx="7010400" cy="5105400"/>
          </a:xfrm>
        </p:spPr>
        <p:txBody>
          <a:bodyPr/>
          <a:lstStyle/>
          <a:p>
            <a:pPr>
              <a:lnSpc>
                <a:spcPct val="90000"/>
              </a:lnSpc>
            </a:pPr>
            <a:r>
              <a:rPr lang="en-US" altLang="en-US" sz="3200" dirty="0" smtClean="0"/>
              <a:t>Introduction to calendars</a:t>
            </a:r>
          </a:p>
          <a:p>
            <a:pPr>
              <a:lnSpc>
                <a:spcPct val="90000"/>
              </a:lnSpc>
            </a:pPr>
            <a:r>
              <a:rPr lang="en-US" altLang="en-US" sz="3200" dirty="0" smtClean="0"/>
              <a:t>Represents a single activity </a:t>
            </a:r>
          </a:p>
          <a:p>
            <a:pPr>
              <a:lnSpc>
                <a:spcPct val="90000"/>
              </a:lnSpc>
            </a:pPr>
            <a:r>
              <a:rPr lang="en-US" altLang="en-US" sz="3200" dirty="0" smtClean="0"/>
              <a:t>Develops understanding that activities can be represented by symbols </a:t>
            </a:r>
          </a:p>
          <a:p>
            <a:pPr>
              <a:lnSpc>
                <a:spcPct val="90000"/>
              </a:lnSpc>
            </a:pPr>
            <a:r>
              <a:rPr lang="en-US" altLang="en-US" sz="3200" dirty="0" smtClean="0"/>
              <a:t>Can explain changes in a routine,  activity or schedule</a:t>
            </a:r>
          </a:p>
          <a:p>
            <a:pPr>
              <a:lnSpc>
                <a:spcPct val="90000"/>
              </a:lnSpc>
            </a:pPr>
            <a:r>
              <a:rPr lang="en-US" altLang="en-US" sz="3200" dirty="0" smtClean="0"/>
              <a:t>Provides sense of security </a:t>
            </a:r>
          </a:p>
          <a:p>
            <a:pPr>
              <a:lnSpc>
                <a:spcPct val="90000"/>
              </a:lnSpc>
            </a:pPr>
            <a:r>
              <a:rPr lang="en-US" altLang="en-US" sz="3200" dirty="0" smtClean="0"/>
              <a:t>Introduces concepts of past &amp; future</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83</a:t>
            </a:fld>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277813"/>
            <a:ext cx="8229600" cy="1017587"/>
          </a:xfrm>
        </p:spPr>
        <p:txBody>
          <a:bodyPr/>
          <a:lstStyle/>
          <a:p>
            <a:r>
              <a:rPr lang="en-US" altLang="en-US" sz="3600" b="1" dirty="0" smtClean="0"/>
              <a:t>How do you create </a:t>
            </a:r>
            <a:br>
              <a:rPr lang="en-US" altLang="en-US" sz="3600" b="1" dirty="0" smtClean="0"/>
            </a:br>
            <a:r>
              <a:rPr lang="en-US" altLang="en-US" sz="3600" b="1" dirty="0" smtClean="0"/>
              <a:t>an Anticipation Schedule ? </a:t>
            </a:r>
          </a:p>
        </p:txBody>
      </p:sp>
      <p:sp>
        <p:nvSpPr>
          <p:cNvPr id="100355" name="Rectangle 3"/>
          <p:cNvSpPr>
            <a:spLocks noGrp="1" noChangeArrowheads="1"/>
          </p:cNvSpPr>
          <p:nvPr>
            <p:ph type="body" idx="1"/>
          </p:nvPr>
        </p:nvSpPr>
        <p:spPr>
          <a:xfrm>
            <a:off x="1600200" y="1524000"/>
            <a:ext cx="7086600" cy="4648200"/>
          </a:xfrm>
        </p:spPr>
        <p:txBody>
          <a:bodyPr/>
          <a:lstStyle/>
          <a:p>
            <a:pPr>
              <a:lnSpc>
                <a:spcPct val="90000"/>
              </a:lnSpc>
              <a:buFont typeface="Arial" pitchFamily="34" charset="0"/>
              <a:buNone/>
              <a:defRPr/>
            </a:pPr>
            <a:r>
              <a:rPr lang="en-US" sz="3200" dirty="0" smtClean="0"/>
              <a:t>Need two distinctive containers</a:t>
            </a:r>
          </a:p>
          <a:p>
            <a:pPr lvl="1">
              <a:lnSpc>
                <a:spcPct val="90000"/>
              </a:lnSpc>
              <a:buClr>
                <a:schemeClr val="accent4">
                  <a:lumMod val="75000"/>
                </a:schemeClr>
              </a:buClr>
              <a:defRPr/>
            </a:pPr>
            <a:r>
              <a:rPr lang="en-US" sz="2600" dirty="0" smtClean="0"/>
              <a:t> </a:t>
            </a:r>
            <a:r>
              <a:rPr lang="en-US" sz="2800" dirty="0" smtClean="0"/>
              <a:t>One for </a:t>
            </a:r>
            <a:r>
              <a:rPr lang="ja-JP" altLang="en-US" sz="2800" dirty="0" smtClean="0"/>
              <a:t>“</a:t>
            </a:r>
            <a:r>
              <a:rPr lang="en-US" altLang="ja-JP" sz="2800" dirty="0" smtClean="0"/>
              <a:t>NEXT</a:t>
            </a:r>
            <a:r>
              <a:rPr lang="ja-JP" altLang="en-US" sz="2800" dirty="0" smtClean="0"/>
              <a:t>”</a:t>
            </a:r>
            <a:endParaRPr lang="en-US" altLang="ja-JP" sz="2800" dirty="0" smtClean="0"/>
          </a:p>
          <a:p>
            <a:pPr lvl="1">
              <a:lnSpc>
                <a:spcPct val="90000"/>
              </a:lnSpc>
              <a:buClr>
                <a:schemeClr val="accent4">
                  <a:lumMod val="75000"/>
                </a:schemeClr>
              </a:buClr>
              <a:defRPr/>
            </a:pPr>
            <a:r>
              <a:rPr lang="en-US" sz="2800" dirty="0" smtClean="0"/>
              <a:t> Another for </a:t>
            </a:r>
            <a:r>
              <a:rPr lang="ja-JP" altLang="en-US" sz="2800" dirty="0" smtClean="0"/>
              <a:t>“</a:t>
            </a:r>
            <a:r>
              <a:rPr lang="en-US" altLang="ja-JP" sz="2800" dirty="0" smtClean="0"/>
              <a:t>FINISHED</a:t>
            </a:r>
            <a:r>
              <a:rPr lang="ja-JP" altLang="en-US" sz="2800" dirty="0" smtClean="0"/>
              <a:t>”</a:t>
            </a:r>
            <a:endParaRPr lang="en-US" altLang="ja-JP" sz="2800" dirty="0" smtClean="0"/>
          </a:p>
          <a:p>
            <a:pPr>
              <a:lnSpc>
                <a:spcPct val="90000"/>
              </a:lnSpc>
              <a:buFont typeface="Wingdings" pitchFamily="2" charset="2"/>
              <a:buNone/>
              <a:defRPr/>
            </a:pPr>
            <a:r>
              <a:rPr lang="en-US" sz="3200" dirty="0" smtClean="0"/>
              <a:t>Present object close (in time and space) to activity to build association</a:t>
            </a:r>
          </a:p>
          <a:p>
            <a:pPr>
              <a:lnSpc>
                <a:spcPct val="90000"/>
              </a:lnSpc>
              <a:buFont typeface="Arial" pitchFamily="34" charset="0"/>
              <a:buNone/>
              <a:defRPr/>
            </a:pPr>
            <a:r>
              <a:rPr lang="en-US" sz="3200" dirty="0" smtClean="0"/>
              <a:t>Post written list of what each object represents</a:t>
            </a:r>
          </a:p>
          <a:p>
            <a:pPr>
              <a:lnSpc>
                <a:spcPct val="90000"/>
              </a:lnSpc>
              <a:buFont typeface="Arial" pitchFamily="34" charset="0"/>
              <a:buNone/>
              <a:defRPr/>
            </a:pPr>
            <a:r>
              <a:rPr lang="en-US" sz="3200" dirty="0" smtClean="0"/>
              <a:t>Can be expanded to show 2-3 activities</a:t>
            </a:r>
            <a:endParaRPr lang="en-US" sz="2800" dirty="0" smtClean="0"/>
          </a:p>
          <a:p>
            <a:pPr>
              <a:lnSpc>
                <a:spcPct val="90000"/>
              </a:lnSpc>
              <a:defRPr/>
            </a:pPr>
            <a:endParaRPr lang="en-US" dirty="0" smtClean="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84</a:t>
            </a:fld>
            <a:endParaRPr lang="en-US"/>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338139"/>
            <a:ext cx="8229600" cy="576261"/>
          </a:xfrm>
        </p:spPr>
        <p:txBody>
          <a:bodyPr/>
          <a:lstStyle/>
          <a:p>
            <a:r>
              <a:rPr lang="en-US" altLang="en-US" sz="3600" b="1" dirty="0" smtClean="0"/>
              <a:t>Anticipation Schedule – Example 1</a:t>
            </a:r>
          </a:p>
        </p:txBody>
      </p:sp>
      <p:sp>
        <p:nvSpPr>
          <p:cNvPr id="3" name="Text Placeholder 2"/>
          <p:cNvSpPr>
            <a:spLocks noGrp="1"/>
          </p:cNvSpPr>
          <p:nvPr>
            <p:ph type="body" idx="1"/>
          </p:nvPr>
        </p:nvSpPr>
        <p:spPr>
          <a:xfrm>
            <a:off x="1447800" y="4495800"/>
            <a:ext cx="3517392" cy="639762"/>
          </a:xfrm>
        </p:spPr>
        <p:txBody>
          <a:bodyPr/>
          <a:lstStyle/>
          <a:p>
            <a:r>
              <a:rPr lang="en-US" dirty="0" smtClean="0"/>
              <a:t>Actual object</a:t>
            </a:r>
          </a:p>
          <a:p>
            <a:r>
              <a:rPr lang="en-US" dirty="0" smtClean="0"/>
              <a:t>represents activity</a:t>
            </a:r>
            <a:endParaRPr lang="en-US" dirty="0"/>
          </a:p>
        </p:txBody>
      </p:sp>
      <p:sp>
        <p:nvSpPr>
          <p:cNvPr id="5" name="Text Placeholder 4"/>
          <p:cNvSpPr>
            <a:spLocks noGrp="1"/>
          </p:cNvSpPr>
          <p:nvPr>
            <p:ph type="body" sz="quarter" idx="3"/>
          </p:nvPr>
        </p:nvSpPr>
        <p:spPr>
          <a:xfrm>
            <a:off x="4495800" y="4437062"/>
            <a:ext cx="2590800" cy="744538"/>
          </a:xfrm>
        </p:spPr>
        <p:txBody>
          <a:bodyPr/>
          <a:lstStyle/>
          <a:p>
            <a:r>
              <a:rPr lang="en-US" dirty="0" smtClean="0"/>
              <a:t>“Finished” </a:t>
            </a:r>
          </a:p>
          <a:p>
            <a:r>
              <a:rPr lang="en-US" dirty="0" smtClean="0"/>
              <a:t>bucket</a:t>
            </a:r>
            <a:endParaRPr lang="en-US" dirty="0"/>
          </a:p>
        </p:txBody>
      </p:sp>
      <p:sp>
        <p:nvSpPr>
          <p:cNvPr id="9" name="Content Placeholder 8"/>
          <p:cNvSpPr>
            <a:spLocks noGrp="1"/>
          </p:cNvSpPr>
          <p:nvPr>
            <p:ph sz="quarter" idx="4"/>
          </p:nvPr>
        </p:nvSpPr>
        <p:spPr>
          <a:xfrm>
            <a:off x="577310" y="5334000"/>
            <a:ext cx="8162417" cy="990600"/>
          </a:xfrm>
        </p:spPr>
        <p:txBody>
          <a:bodyPr/>
          <a:lstStyle/>
          <a:p>
            <a:pPr marL="0" indent="0">
              <a:buNone/>
            </a:pPr>
            <a:r>
              <a:rPr lang="en-US" sz="2800" b="1" dirty="0"/>
              <a:t>Colored electric tape delineates edges and draws attention to object </a:t>
            </a:r>
          </a:p>
          <a:p>
            <a:pPr marL="0" indent="0">
              <a:buNone/>
            </a:pPr>
            <a:endParaRPr lang="en-US" sz="3200" dirty="0"/>
          </a:p>
        </p:txBody>
      </p:sp>
      <p:pic>
        <p:nvPicPr>
          <p:cNvPr id="95235" name="Content Placeholder 3" descr="Two bins. One with object representing activity. The other is a &quot;finished&quot; bucket. It is marked with bright tap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066800"/>
            <a:ext cx="4440238" cy="32178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294967295"/>
          </p:nvPr>
        </p:nvSpPr>
        <p:spPr>
          <a:xfrm>
            <a:off x="3810000" y="6248400"/>
            <a:ext cx="1162050" cy="365125"/>
          </a:xfrm>
        </p:spPr>
        <p:txBody>
          <a:bodyPr/>
          <a:lstStyle/>
          <a:p>
            <a:pPr>
              <a:defRPr/>
            </a:pPr>
            <a:fld id="{607844E4-B11B-4AE9-B23E-9FB2DAC31302}" type="slidenum">
              <a:rPr lang="en-US" smtClean="0"/>
              <a:pPr>
                <a:defRPr/>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96259" name="Title 1"/>
          <p:cNvSpPr>
            <a:spLocks noGrp="1"/>
          </p:cNvSpPr>
          <p:nvPr>
            <p:ph type="title"/>
          </p:nvPr>
        </p:nvSpPr>
        <p:spPr>
          <a:xfrm>
            <a:off x="550308" y="152400"/>
            <a:ext cx="8229600" cy="1252537"/>
          </a:xfrm>
        </p:spPr>
        <p:txBody>
          <a:bodyPr/>
          <a:lstStyle/>
          <a:p>
            <a:r>
              <a:rPr lang="en-US" altLang="en-US" sz="3600" b="1" dirty="0" smtClean="0"/>
              <a:t>Anticipation Schedule – Example 2</a:t>
            </a:r>
          </a:p>
        </p:txBody>
      </p:sp>
      <p:pic>
        <p:nvPicPr>
          <p:cNvPr id="96258" name="Picture 2" descr="DSC00008"/>
          <p:cNvPicPr>
            <a:picLocks noGrp="1" noChangeAspect="1" noChangeArrowheads="1"/>
          </p:cNvPicPr>
          <p:nvPr>
            <p:ph sz="quarter" idx="13"/>
          </p:nvPr>
        </p:nvPicPr>
        <p:blipFill>
          <a:blip r:embed="rId3">
            <a:lum bright="18000"/>
            <a:extLst>
              <a:ext uri="{28A0092B-C50C-407E-A947-70E740481C1C}">
                <a14:useLocalDpi xmlns:a14="http://schemas.microsoft.com/office/drawing/2010/main" val="0"/>
              </a:ext>
            </a:extLst>
          </a:blip>
          <a:stretch>
            <a:fillRect/>
          </a:stretch>
        </p:blipFill>
        <p:spPr>
          <a:xfrm>
            <a:off x="609600" y="2190696"/>
            <a:ext cx="4517037" cy="3273479"/>
          </a:xfrm>
          <a:ln w="19050">
            <a:solidFill>
              <a:schemeClr val="tx1"/>
            </a:solidFill>
            <a:miter lim="800000"/>
            <a:headEnd/>
            <a:tailEnd/>
          </a:ln>
        </p:spPr>
      </p:pic>
      <p:sp>
        <p:nvSpPr>
          <p:cNvPr id="3" name="Content Placeholder 2"/>
          <p:cNvSpPr>
            <a:spLocks noGrp="1"/>
          </p:cNvSpPr>
          <p:nvPr>
            <p:ph sz="quarter" idx="14"/>
          </p:nvPr>
        </p:nvSpPr>
        <p:spPr>
          <a:xfrm>
            <a:off x="5257800" y="1752600"/>
            <a:ext cx="3657600" cy="4648200"/>
          </a:xfrm>
        </p:spPr>
        <p:txBody>
          <a:bodyPr/>
          <a:lstStyle/>
          <a:p>
            <a:r>
              <a:rPr lang="en-US" sz="2800" b="1" dirty="0"/>
              <a:t>Adapted for limited range of </a:t>
            </a:r>
            <a:r>
              <a:rPr lang="en-US" sz="2800" b="1" dirty="0" smtClean="0"/>
              <a:t>movement</a:t>
            </a:r>
          </a:p>
          <a:p>
            <a:pPr>
              <a:defRPr/>
            </a:pPr>
            <a:r>
              <a:rPr lang="en-US" sz="2800" b="1" dirty="0" smtClean="0"/>
              <a:t>(1) Tactile symbol mounted on lightweight </a:t>
            </a:r>
            <a:r>
              <a:rPr lang="en-US" sz="2800" b="1" dirty="0"/>
              <a:t>wedge</a:t>
            </a:r>
          </a:p>
          <a:p>
            <a:r>
              <a:rPr lang="en-US" sz="2800" b="1" dirty="0" smtClean="0"/>
              <a:t>(2) Finished </a:t>
            </a:r>
            <a:r>
              <a:rPr lang="en-US" sz="2800" b="1" dirty="0"/>
              <a:t>bucket is attached to side of wheelchair tray</a:t>
            </a:r>
          </a:p>
          <a:p>
            <a:endParaRPr lang="en-US" dirty="0"/>
          </a:p>
        </p:txBody>
      </p:sp>
      <p:sp>
        <p:nvSpPr>
          <p:cNvPr id="2" name="Slide Number Placeholder 1"/>
          <p:cNvSpPr>
            <a:spLocks noGrp="1"/>
          </p:cNvSpPr>
          <p:nvPr>
            <p:ph type="sldNum" sz="quarter" idx="17"/>
          </p:nvPr>
        </p:nvSpPr>
        <p:spPr/>
        <p:txBody>
          <a:bodyPr/>
          <a:lstStyle/>
          <a:p>
            <a:pPr>
              <a:defRPr/>
            </a:pPr>
            <a:fld id="{607844E4-B11B-4AE9-B23E-9FB2DAC31302}" type="slidenum">
              <a:rPr lang="en-US" smtClean="0"/>
              <a:pPr>
                <a:defRPr/>
              </a:pPr>
              <a:t>86</a:t>
            </a:fld>
            <a:endParaRPr lang="en-US"/>
          </a:p>
        </p:txBody>
      </p:sp>
      <p:sp>
        <p:nvSpPr>
          <p:cNvPr id="18" name="Down Arrow 17"/>
          <p:cNvSpPr/>
          <p:nvPr/>
        </p:nvSpPr>
        <p:spPr>
          <a:xfrm rot="18356501">
            <a:off x="2305414" y="1795964"/>
            <a:ext cx="477838" cy="10414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own Arrow 18"/>
          <p:cNvSpPr/>
          <p:nvPr/>
        </p:nvSpPr>
        <p:spPr>
          <a:xfrm rot="12938541">
            <a:off x="3802579" y="4001841"/>
            <a:ext cx="412750" cy="16764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1600200" y="1629355"/>
            <a:ext cx="609600" cy="461665"/>
          </a:xfrm>
          <a:prstGeom prst="rect">
            <a:avLst/>
          </a:prstGeom>
          <a:noFill/>
        </p:spPr>
        <p:txBody>
          <a:bodyPr wrap="square" rtlCol="0">
            <a:spAutoFit/>
          </a:bodyPr>
          <a:lstStyle/>
          <a:p>
            <a:r>
              <a:rPr lang="en-US" dirty="0" smtClean="0"/>
              <a:t>(1)</a:t>
            </a:r>
            <a:endParaRPr lang="en-US" dirty="0"/>
          </a:p>
        </p:txBody>
      </p:sp>
      <p:sp>
        <p:nvSpPr>
          <p:cNvPr id="12" name="TextBox 11"/>
          <p:cNvSpPr txBox="1"/>
          <p:nvPr/>
        </p:nvSpPr>
        <p:spPr>
          <a:xfrm>
            <a:off x="3048000" y="5625781"/>
            <a:ext cx="609600" cy="461665"/>
          </a:xfrm>
          <a:prstGeom prst="rect">
            <a:avLst/>
          </a:prstGeom>
          <a:noFill/>
        </p:spPr>
        <p:txBody>
          <a:bodyPr wrap="square" rtlCol="0">
            <a:spAutoFit/>
          </a:bodyPr>
          <a:lstStyle/>
          <a:p>
            <a:r>
              <a:rPr lang="en-US" dirty="0" smtClean="0"/>
              <a:t>(2)</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sz="3600" b="1" dirty="0" smtClean="0"/>
              <a:t>What are the components of a </a:t>
            </a:r>
            <a:br>
              <a:rPr lang="en-US" altLang="en-US" sz="3600" b="1" dirty="0" smtClean="0"/>
            </a:br>
            <a:r>
              <a:rPr lang="en-US" altLang="en-US" sz="3600" b="1" dirty="0" smtClean="0"/>
              <a:t>Calendar System? </a:t>
            </a:r>
            <a:endParaRPr lang="en-US" altLang="en-US" sz="3600" dirty="0" smtClean="0"/>
          </a:p>
        </p:txBody>
      </p:sp>
      <p:sp>
        <p:nvSpPr>
          <p:cNvPr id="97283" name="Rectangle 3"/>
          <p:cNvSpPr>
            <a:spLocks noGrp="1" noChangeArrowheads="1"/>
          </p:cNvSpPr>
          <p:nvPr>
            <p:ph type="body" idx="1"/>
          </p:nvPr>
        </p:nvSpPr>
        <p:spPr>
          <a:xfrm>
            <a:off x="1600200" y="1752600"/>
            <a:ext cx="7162800" cy="4378325"/>
          </a:xfrm>
        </p:spPr>
        <p:txBody>
          <a:bodyPr/>
          <a:lstStyle/>
          <a:p>
            <a:pPr>
              <a:buFont typeface="Wingdings" pitchFamily="2" charset="2"/>
              <a:buNone/>
            </a:pPr>
            <a:r>
              <a:rPr lang="en-US" altLang="en-US" sz="3200" dirty="0" smtClean="0"/>
              <a:t>Set of symbols representing activities</a:t>
            </a:r>
          </a:p>
          <a:p>
            <a:pPr>
              <a:buFont typeface="Wingdings" pitchFamily="2" charset="2"/>
              <a:buNone/>
            </a:pPr>
            <a:r>
              <a:rPr lang="en-US" altLang="en-US" sz="3200" dirty="0" smtClean="0"/>
              <a:t>Format for sequencing the symbols</a:t>
            </a:r>
          </a:p>
          <a:p>
            <a:pPr>
              <a:buFont typeface="Wingdings" pitchFamily="2" charset="2"/>
              <a:buNone/>
            </a:pPr>
            <a:r>
              <a:rPr lang="en-US" altLang="en-US" sz="3200" dirty="0" smtClean="0"/>
              <a:t>Routine for presenting and using the symbols</a:t>
            </a:r>
          </a:p>
          <a:p>
            <a:pPr>
              <a:buFont typeface="Wingdings" pitchFamily="2" charset="2"/>
              <a:buNone/>
            </a:pPr>
            <a:r>
              <a:rPr lang="en-US" altLang="en-US" sz="3200" dirty="0" smtClean="0"/>
              <a:t>Time built in for communicating about activities</a:t>
            </a:r>
          </a:p>
          <a:p>
            <a:pPr>
              <a:buFont typeface="Wingdings" pitchFamily="2" charset="2"/>
              <a:buNone/>
            </a:pPr>
            <a:r>
              <a:rPr lang="en-US" altLang="en-US" sz="3200" dirty="0" smtClean="0"/>
              <a:t>Accessible storage place for symbols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87</a:t>
            </a:fld>
            <a:endParaRPr lang="en-US"/>
          </a:p>
        </p:txBody>
      </p:sp>
    </p:spTree>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38139"/>
            <a:ext cx="8229600" cy="1033462"/>
          </a:xfrm>
        </p:spPr>
        <p:txBody>
          <a:bodyPr/>
          <a:lstStyle/>
          <a:p>
            <a:r>
              <a:rPr lang="en-US" dirty="0" smtClean="0"/>
              <a:t>Daily Schedule – Example 1</a:t>
            </a:r>
            <a:endParaRPr lang="en-US" dirty="0"/>
          </a:p>
        </p:txBody>
      </p:sp>
      <p:sp>
        <p:nvSpPr>
          <p:cNvPr id="9" name="Content Placeholder 8"/>
          <p:cNvSpPr>
            <a:spLocks noGrp="1"/>
          </p:cNvSpPr>
          <p:nvPr>
            <p:ph sz="quarter" idx="4"/>
          </p:nvPr>
        </p:nvSpPr>
        <p:spPr>
          <a:xfrm>
            <a:off x="404640" y="4343400"/>
            <a:ext cx="8086217" cy="1858963"/>
          </a:xfrm>
        </p:spPr>
        <p:txBody>
          <a:bodyPr/>
          <a:lstStyle/>
          <a:p>
            <a:pPr>
              <a:buFont typeface="Arial" pitchFamily="34" charset="0"/>
              <a:buChar char="•"/>
              <a:defRPr/>
            </a:pPr>
            <a:r>
              <a:rPr lang="en-US" sz="2400" dirty="0"/>
              <a:t> Symbols for three activities – Changed throughout day</a:t>
            </a:r>
          </a:p>
          <a:p>
            <a:pPr>
              <a:buFont typeface="Arial" pitchFamily="34" charset="0"/>
              <a:buChar char="•"/>
              <a:defRPr/>
            </a:pPr>
            <a:r>
              <a:rPr lang="en-US" sz="2400" dirty="0"/>
              <a:t> Storage under schedule for additional objects </a:t>
            </a:r>
          </a:p>
          <a:p>
            <a:pPr>
              <a:buFont typeface="Arial" pitchFamily="34" charset="0"/>
              <a:buChar char="•"/>
              <a:defRPr/>
            </a:pPr>
            <a:r>
              <a:rPr lang="en-US" sz="2400" dirty="0"/>
              <a:t> Introducing child’s name &amp; words for familiar items </a:t>
            </a:r>
          </a:p>
          <a:p>
            <a:pPr>
              <a:buFont typeface="Arial" pitchFamily="34" charset="0"/>
              <a:buChar char="•"/>
              <a:defRPr/>
            </a:pPr>
            <a:r>
              <a:rPr lang="en-US" sz="2400" dirty="0"/>
              <a:t> Used in preschool class; will transition with child to </a:t>
            </a:r>
            <a:r>
              <a:rPr lang="en-US" sz="2400" dirty="0" err="1"/>
              <a:t>Kdg</a:t>
            </a:r>
            <a:r>
              <a:rPr lang="en-US" sz="2400" dirty="0"/>
              <a:t> </a:t>
            </a:r>
          </a:p>
        </p:txBody>
      </p:sp>
      <p:sp>
        <p:nvSpPr>
          <p:cNvPr id="8" name="Text Placeholder 7"/>
          <p:cNvSpPr>
            <a:spLocks noGrp="1"/>
          </p:cNvSpPr>
          <p:nvPr>
            <p:ph type="body" sz="quarter" idx="3"/>
          </p:nvPr>
        </p:nvSpPr>
        <p:spPr>
          <a:xfrm>
            <a:off x="4755751" y="1905000"/>
            <a:ext cx="3822192" cy="369887"/>
          </a:xfrm>
        </p:spPr>
        <p:txBody>
          <a:bodyPr/>
          <a:lstStyle/>
          <a:p>
            <a:r>
              <a:rPr lang="en-US" b="1" dirty="0">
                <a:solidFill>
                  <a:schemeClr val="bg1"/>
                </a:solidFill>
              </a:rPr>
              <a:t>Dishpan for “finished”</a:t>
            </a:r>
          </a:p>
          <a:p>
            <a:endParaRPr lang="en-US" dirty="0"/>
          </a:p>
        </p:txBody>
      </p:sp>
      <p:pic>
        <p:nvPicPr>
          <p:cNvPr id="98306" name="Content Placeholder 3" descr="DSC00003"/>
          <p:cNvPicPr>
            <a:picLocks noGrp="1" noChangeAspect="1" noChangeArrowheads="1"/>
          </p:cNvPicPr>
          <p:nvPr>
            <p:ph sz="half" idx="2"/>
          </p:nvPr>
        </p:nvPicPr>
        <p:blipFill>
          <a:blip r:embed="rId3">
            <a:lum bright="12000"/>
            <a:extLst>
              <a:ext uri="{28A0092B-C50C-407E-A947-70E740481C1C}">
                <a14:useLocalDpi xmlns:a14="http://schemas.microsoft.com/office/drawing/2010/main" val="0"/>
              </a:ext>
            </a:extLst>
          </a:blip>
          <a:stretch>
            <a:fillRect/>
          </a:stretch>
        </p:blipFill>
        <p:spPr>
          <a:xfrm>
            <a:off x="794657" y="1600200"/>
            <a:ext cx="7663543" cy="2697163"/>
          </a:xfrm>
          <a:ln w="19050">
            <a:solidFill>
              <a:schemeClr val="tx1"/>
            </a:solidFill>
            <a:miter lim="800000"/>
            <a:headEnd/>
            <a:tailEnd/>
          </a:ln>
        </p:spPr>
      </p:pic>
      <p:sp>
        <p:nvSpPr>
          <p:cNvPr id="2" name="Slide Number Placeholder 1"/>
          <p:cNvSpPr>
            <a:spLocks noGrp="1"/>
          </p:cNvSpPr>
          <p:nvPr>
            <p:ph type="sldNum" sz="quarter" idx="4294967295"/>
          </p:nvPr>
        </p:nvSpPr>
        <p:spPr>
          <a:xfrm>
            <a:off x="4029075" y="6324600"/>
            <a:ext cx="1162050" cy="365125"/>
          </a:xfrm>
        </p:spPr>
        <p:txBody>
          <a:bodyPr/>
          <a:lstStyle/>
          <a:p>
            <a:pPr>
              <a:defRPr/>
            </a:pPr>
            <a:fld id="{481A247A-F27A-4CCB-BAD9-F57BC4D6A387}" type="slidenum">
              <a:rPr lang="en-US" smtClean="0"/>
              <a:pPr>
                <a:defRPr/>
              </a:pPr>
              <a:t>88</a:t>
            </a:fld>
            <a:endParaRPr lang="en-US"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Daily Schedule – Example 2</a:t>
            </a:r>
            <a:endParaRPr lang="en-US" dirty="0"/>
          </a:p>
        </p:txBody>
      </p:sp>
      <p:pic>
        <p:nvPicPr>
          <p:cNvPr id="99332" name="Content Placeholder 5" descr="Bins for activities with storage underneath."/>
          <p:cNvPicPr>
            <a:picLocks noGrp="1" noChangeAspect="1" noChangeArrowheads="1"/>
          </p:cNvPicPr>
          <p:nvPr>
            <p:ph sz="quarter" idx="13"/>
          </p:nvPr>
        </p:nvPicPr>
        <p:blipFill>
          <a:blip r:embed="rId3">
            <a:lum bright="18000"/>
            <a:extLst>
              <a:ext uri="{28A0092B-C50C-407E-A947-70E740481C1C}">
                <a14:useLocalDpi xmlns:a14="http://schemas.microsoft.com/office/drawing/2010/main" val="0"/>
              </a:ext>
            </a:extLst>
          </a:blip>
          <a:stretch>
            <a:fillRect/>
          </a:stretch>
        </p:blipFill>
        <p:spPr>
          <a:xfrm>
            <a:off x="776514" y="2286000"/>
            <a:ext cx="3822700" cy="2867025"/>
          </a:xfrm>
          <a:ln w="19050">
            <a:solidFill>
              <a:schemeClr val="tx1"/>
            </a:solidFill>
            <a:miter lim="800000"/>
            <a:headEnd/>
            <a:tailEnd/>
          </a:ln>
        </p:spPr>
      </p:pic>
      <p:sp>
        <p:nvSpPr>
          <p:cNvPr id="6" name="Content Placeholder 5"/>
          <p:cNvSpPr>
            <a:spLocks noGrp="1"/>
          </p:cNvSpPr>
          <p:nvPr>
            <p:ph sz="quarter" idx="14"/>
          </p:nvPr>
        </p:nvSpPr>
        <p:spPr>
          <a:xfrm>
            <a:off x="4788408" y="1524000"/>
            <a:ext cx="3822192" cy="4876800"/>
          </a:xfrm>
        </p:spPr>
        <p:txBody>
          <a:bodyPr/>
          <a:lstStyle/>
          <a:p>
            <a:pPr>
              <a:defRPr/>
            </a:pPr>
            <a:r>
              <a:rPr lang="en-US" b="1" dirty="0"/>
              <a:t>Bins for four activities</a:t>
            </a:r>
          </a:p>
          <a:p>
            <a:pPr>
              <a:defRPr/>
            </a:pPr>
            <a:endParaRPr lang="en-US" sz="800" b="1" dirty="0"/>
          </a:p>
          <a:p>
            <a:pPr>
              <a:defRPr/>
            </a:pPr>
            <a:r>
              <a:rPr lang="en-US" b="1" dirty="0"/>
              <a:t>Different colored bin for “</a:t>
            </a:r>
            <a:r>
              <a:rPr lang="en-US" b="1" dirty="0" smtClean="0"/>
              <a:t>finished”</a:t>
            </a:r>
          </a:p>
          <a:p>
            <a:pPr>
              <a:defRPr/>
            </a:pPr>
            <a:r>
              <a:rPr lang="en-US" b="1" dirty="0"/>
              <a:t>Storage under schedule for additional symbols   </a:t>
            </a:r>
          </a:p>
          <a:p>
            <a:pPr>
              <a:defRPr/>
            </a:pPr>
            <a:r>
              <a:rPr lang="en-US" b="1" dirty="0"/>
              <a:t>Uses partial objects, tactile symbols, photos, line drawings and print </a:t>
            </a:r>
          </a:p>
          <a:p>
            <a:pPr>
              <a:defRPr/>
            </a:pPr>
            <a:endParaRPr lang="en-US" dirty="0"/>
          </a:p>
        </p:txBody>
      </p:sp>
      <p:sp>
        <p:nvSpPr>
          <p:cNvPr id="2" name="Slide Number Placeholder 1"/>
          <p:cNvSpPr>
            <a:spLocks noGrp="1"/>
          </p:cNvSpPr>
          <p:nvPr>
            <p:ph type="sldNum" sz="quarter" idx="17"/>
          </p:nvPr>
        </p:nvSpPr>
        <p:spPr/>
        <p:txBody>
          <a:bodyPr/>
          <a:lstStyle/>
          <a:p>
            <a:pPr>
              <a:defRPr/>
            </a:pPr>
            <a:fld id="{481A247A-F27A-4CCB-BAD9-F57BC4D6A387}" type="slidenum">
              <a:rPr lang="en-US" smtClean="0"/>
              <a:pPr>
                <a:defRPr/>
              </a:pPr>
              <a:t>89</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595959"/>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04800"/>
            <a:ext cx="8229600" cy="685800"/>
          </a:xfrm>
        </p:spPr>
        <p:txBody>
          <a:bodyPr/>
          <a:lstStyle/>
          <a:p>
            <a:r>
              <a:rPr lang="en-US" altLang="en-US" sz="3600" b="1" dirty="0" smtClean="0">
                <a:solidFill>
                  <a:schemeClr val="bg1"/>
                </a:solidFill>
                <a:cs typeface="Arial" pitchFamily="34" charset="0"/>
              </a:rPr>
              <a:t>Early Interactions with Children who are Deaf-Blind </a:t>
            </a:r>
          </a:p>
        </p:txBody>
      </p:sp>
      <p:pic>
        <p:nvPicPr>
          <p:cNvPr id="17411" name="Picture 1" descr="Helpful overview from NCDB that includes explanations and tips for optimizing interactions and learning from the start. Document can be found here: https://nationaldb.org/library/page/2062">
            <a:hlinkClick r:id="rId2"/>
          </p:cNvPr>
          <p:cNvPicPr>
            <a:picLocks noChangeAspect="1"/>
          </p:cNvPicPr>
          <p:nvPr/>
        </p:nvPicPr>
        <p:blipFill>
          <a:blip r:embed="rId3"/>
          <a:srcRect/>
          <a:stretch>
            <a:fillRect/>
          </a:stretch>
        </p:blipFill>
        <p:spPr bwMode="auto">
          <a:xfrm>
            <a:off x="1066800" y="1295400"/>
            <a:ext cx="7373938" cy="5257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BA9BFCEA-4903-4F96-9110-261DD1EFBD5E}"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0"/>
            <a:ext cx="8229600" cy="1252537"/>
          </a:xfrm>
        </p:spPr>
        <p:txBody>
          <a:bodyPr/>
          <a:lstStyle/>
          <a:p>
            <a:r>
              <a:rPr lang="en-US" dirty="0" smtClean="0"/>
              <a:t>Portable Daily Schedule</a:t>
            </a:r>
            <a:endParaRPr lang="en-US" dirty="0"/>
          </a:p>
        </p:txBody>
      </p:sp>
      <p:pic>
        <p:nvPicPr>
          <p:cNvPr id="100354" name="Picture 2" descr="Binder with 3-D items on pages. Building shown with &quot;workroom&quot; written on it."/>
          <p:cNvPicPr>
            <a:picLocks noGrp="1" noChangeAspect="1" noChangeArrowheads="1"/>
          </p:cNvPicPr>
          <p:nvPr>
            <p:ph/>
          </p:nvPr>
        </p:nvPicPr>
        <p:blipFill>
          <a:blip r:embed="rId3">
            <a:lum bright="18000"/>
            <a:extLst>
              <a:ext uri="{28A0092B-C50C-407E-A947-70E740481C1C}">
                <a14:useLocalDpi xmlns:a14="http://schemas.microsoft.com/office/drawing/2010/main" val="0"/>
              </a:ext>
            </a:extLst>
          </a:blip>
          <a:srcRect/>
          <a:stretch>
            <a:fillRect/>
          </a:stretch>
        </p:blipFill>
        <p:spPr>
          <a:xfrm>
            <a:off x="1676400" y="1257300"/>
            <a:ext cx="6400800" cy="4800600"/>
          </a:xfrm>
        </p:spPr>
      </p:pic>
      <p:sp>
        <p:nvSpPr>
          <p:cNvPr id="2" name="Slide Number Placeholder 1"/>
          <p:cNvSpPr>
            <a:spLocks noGrp="1"/>
          </p:cNvSpPr>
          <p:nvPr>
            <p:ph type="sldNum" sz="quarter" idx="12"/>
          </p:nvPr>
        </p:nvSpPr>
        <p:spPr/>
        <p:txBody>
          <a:bodyPr/>
          <a:lstStyle/>
          <a:p>
            <a:pPr>
              <a:defRPr/>
            </a:pPr>
            <a:fld id="{481A247A-F27A-4CCB-BAD9-F57BC4D6A387}" type="slidenum">
              <a:rPr lang="en-US" smtClean="0"/>
              <a:pPr>
                <a:defRPr/>
              </a:pPr>
              <a:t>90</a:t>
            </a:fld>
            <a:endParaRPr lang="en-US"/>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52400" y="152400"/>
            <a:ext cx="8839200" cy="1066800"/>
          </a:xfrm>
        </p:spPr>
        <p:txBody>
          <a:bodyPr/>
          <a:lstStyle/>
          <a:p>
            <a:r>
              <a:rPr lang="en-US" altLang="en-US" sz="3200" b="1" dirty="0" smtClean="0"/>
              <a:t>How can a calendar system help? (1 of 2)</a:t>
            </a:r>
          </a:p>
        </p:txBody>
      </p:sp>
      <p:sp>
        <p:nvSpPr>
          <p:cNvPr id="101379" name="Rectangle 3"/>
          <p:cNvSpPr>
            <a:spLocks noGrp="1" noChangeArrowheads="1"/>
          </p:cNvSpPr>
          <p:nvPr>
            <p:ph type="body" idx="1"/>
          </p:nvPr>
        </p:nvSpPr>
        <p:spPr>
          <a:xfrm>
            <a:off x="1676400" y="1295400"/>
            <a:ext cx="7315200" cy="4759325"/>
          </a:xfrm>
        </p:spPr>
        <p:txBody>
          <a:bodyPr/>
          <a:lstStyle/>
          <a:p>
            <a:pPr>
              <a:buFont typeface="Wingdings" pitchFamily="2" charset="2"/>
              <a:buNone/>
            </a:pPr>
            <a:r>
              <a:rPr lang="en-US" altLang="en-US" sz="3200" smtClean="0"/>
              <a:t>Establish routines or patterns of expectation </a:t>
            </a:r>
          </a:p>
          <a:p>
            <a:pPr>
              <a:buFont typeface="Wingdings" pitchFamily="2" charset="2"/>
              <a:buNone/>
            </a:pPr>
            <a:r>
              <a:rPr lang="en-US" altLang="en-US" sz="3200" smtClean="0"/>
              <a:t>Provide structure &amp; sense of control</a:t>
            </a:r>
          </a:p>
          <a:p>
            <a:pPr>
              <a:buFont typeface="Wingdings" pitchFamily="2" charset="2"/>
              <a:buNone/>
            </a:pPr>
            <a:r>
              <a:rPr lang="en-US" altLang="en-US" sz="3200" smtClean="0"/>
              <a:t>Lessen anxiety</a:t>
            </a:r>
          </a:p>
          <a:p>
            <a:pPr>
              <a:buFont typeface="Wingdings" pitchFamily="2" charset="2"/>
              <a:buNone/>
            </a:pPr>
            <a:r>
              <a:rPr lang="en-US" altLang="en-US" sz="3200" smtClean="0"/>
              <a:t>Assist with transitions</a:t>
            </a:r>
          </a:p>
          <a:p>
            <a:pPr>
              <a:buFont typeface="Wingdings" pitchFamily="2" charset="2"/>
              <a:buNone/>
            </a:pPr>
            <a:r>
              <a:rPr lang="en-US" altLang="en-US" sz="3200" smtClean="0"/>
              <a:t>Introduce time concepts &amp; early literacy skills </a:t>
            </a:r>
          </a:p>
          <a:p>
            <a:pPr>
              <a:buFont typeface="Wingdings" pitchFamily="2" charset="2"/>
              <a:buNone/>
            </a:pPr>
            <a:r>
              <a:rPr lang="en-US" altLang="en-US" sz="3200" smtClean="0"/>
              <a:t>Improve cognitive skills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91</a:t>
            </a:fld>
            <a:endParaRPr lang="en-US"/>
          </a:p>
        </p:txBody>
      </p:sp>
    </p:spTree>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52400" y="274638"/>
            <a:ext cx="8839200" cy="1143000"/>
          </a:xfrm>
        </p:spPr>
        <p:txBody>
          <a:bodyPr/>
          <a:lstStyle/>
          <a:p>
            <a:r>
              <a:rPr lang="en-US" altLang="en-US" sz="3200" b="1" dirty="0" smtClean="0"/>
              <a:t>How can a calendar system help? (2 of 2)</a:t>
            </a:r>
          </a:p>
        </p:txBody>
      </p:sp>
      <p:sp>
        <p:nvSpPr>
          <p:cNvPr id="102403" name="Rectangle 3"/>
          <p:cNvSpPr>
            <a:spLocks noGrp="1" noChangeArrowheads="1"/>
          </p:cNvSpPr>
          <p:nvPr>
            <p:ph type="body" idx="1"/>
          </p:nvPr>
        </p:nvSpPr>
        <p:spPr>
          <a:xfrm>
            <a:off x="1524000" y="1447800"/>
            <a:ext cx="7467600" cy="4606925"/>
          </a:xfrm>
        </p:spPr>
        <p:txBody>
          <a:bodyPr/>
          <a:lstStyle/>
          <a:p>
            <a:r>
              <a:rPr lang="en-US" altLang="en-US" sz="3200" dirty="0" smtClean="0"/>
              <a:t>Increased communication opportunities </a:t>
            </a:r>
          </a:p>
          <a:p>
            <a:r>
              <a:rPr lang="en-US" altLang="en-US" sz="3200" dirty="0" smtClean="0"/>
              <a:t>Provide topics for conversation</a:t>
            </a:r>
            <a:endParaRPr lang="en-US" altLang="en-US" sz="4400" dirty="0" smtClean="0"/>
          </a:p>
          <a:p>
            <a:r>
              <a:rPr lang="en-US" altLang="en-US" sz="3200" dirty="0" smtClean="0"/>
              <a:t>Improve social skills</a:t>
            </a:r>
          </a:p>
          <a:p>
            <a:r>
              <a:rPr lang="en-US" altLang="en-US" sz="3200" dirty="0" smtClean="0"/>
              <a:t>Means of discussing activities and people out of context</a:t>
            </a:r>
          </a:p>
          <a:p>
            <a:r>
              <a:rPr lang="en-US" altLang="en-US" sz="3200" dirty="0" smtClean="0"/>
              <a:t>Vehicle for moving from tangible objects to more symbolic representations of activities</a:t>
            </a:r>
          </a:p>
          <a:p>
            <a:endParaRPr lang="en-US" altLang="en-US" dirty="0" smtClean="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92</a:t>
            </a:fld>
            <a:endParaRPr lang="en-US"/>
          </a:p>
        </p:txBody>
      </p:sp>
    </p:spTree>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04800" y="228600"/>
            <a:ext cx="8382000" cy="788988"/>
          </a:xfrm>
        </p:spPr>
        <p:txBody>
          <a:bodyPr/>
          <a:lstStyle/>
          <a:p>
            <a:r>
              <a:rPr lang="en-US" altLang="en-US" sz="3600" b="1" dirty="0" smtClean="0"/>
              <a:t>How can a daily calendar help?</a:t>
            </a:r>
          </a:p>
        </p:txBody>
      </p:sp>
      <p:sp>
        <p:nvSpPr>
          <p:cNvPr id="103427" name="Rectangle 3"/>
          <p:cNvSpPr>
            <a:spLocks noGrp="1" noChangeArrowheads="1"/>
          </p:cNvSpPr>
          <p:nvPr>
            <p:ph type="body" idx="1"/>
          </p:nvPr>
        </p:nvSpPr>
        <p:spPr>
          <a:xfrm>
            <a:off x="1447800" y="1143000"/>
            <a:ext cx="7467600" cy="5181600"/>
          </a:xfrm>
        </p:spPr>
        <p:txBody>
          <a:bodyPr/>
          <a:lstStyle/>
          <a:p>
            <a:pPr>
              <a:buFont typeface="Arial" pitchFamily="34" charset="0"/>
              <a:buNone/>
              <a:defRPr/>
            </a:pPr>
            <a:r>
              <a:rPr lang="en-US" sz="3000" dirty="0" smtClean="0"/>
              <a:t>Begin to teach</a:t>
            </a:r>
          </a:p>
          <a:p>
            <a:pPr lvl="1">
              <a:buClr>
                <a:schemeClr val="accent4">
                  <a:lumMod val="75000"/>
                </a:schemeClr>
              </a:buClr>
              <a:defRPr/>
            </a:pPr>
            <a:r>
              <a:rPr lang="en-US" sz="2600" dirty="0" smtClean="0"/>
              <a:t>Order &amp; sequencing</a:t>
            </a:r>
          </a:p>
          <a:p>
            <a:pPr lvl="1">
              <a:buClr>
                <a:schemeClr val="accent4">
                  <a:lumMod val="75000"/>
                </a:schemeClr>
              </a:buClr>
              <a:defRPr/>
            </a:pPr>
            <a:r>
              <a:rPr lang="en-US" sz="2600" dirty="0" smtClean="0"/>
              <a:t>Left to right orientation</a:t>
            </a:r>
          </a:p>
          <a:p>
            <a:pPr lvl="1">
              <a:buClr>
                <a:schemeClr val="accent4">
                  <a:lumMod val="75000"/>
                </a:schemeClr>
              </a:buClr>
              <a:defRPr/>
            </a:pPr>
            <a:r>
              <a:rPr lang="en-US" sz="2600" dirty="0" smtClean="0"/>
              <a:t>Position concepts (left to right, first/last) </a:t>
            </a:r>
          </a:p>
          <a:p>
            <a:pPr lvl="1">
              <a:buClr>
                <a:schemeClr val="accent4">
                  <a:lumMod val="75000"/>
                </a:schemeClr>
              </a:buClr>
              <a:defRPr/>
            </a:pPr>
            <a:r>
              <a:rPr lang="en-US" sz="2600" dirty="0" smtClean="0"/>
              <a:t>Expanded sense of future</a:t>
            </a:r>
          </a:p>
          <a:p>
            <a:pPr>
              <a:buFont typeface="Arial" pitchFamily="34" charset="0"/>
              <a:buNone/>
              <a:defRPr/>
            </a:pPr>
            <a:r>
              <a:rPr lang="en-US" sz="3000" dirty="0" smtClean="0"/>
              <a:t>Personal responsibility &amp; self-determination</a:t>
            </a:r>
          </a:p>
          <a:p>
            <a:pPr>
              <a:buFont typeface="Arial" pitchFamily="34" charset="0"/>
              <a:buNone/>
              <a:defRPr/>
            </a:pPr>
            <a:r>
              <a:rPr lang="en-US" sz="3000" dirty="0" smtClean="0"/>
              <a:t>Save time, lessen frustration, ease transitions</a:t>
            </a:r>
          </a:p>
          <a:p>
            <a:pPr>
              <a:buFont typeface="Arial" pitchFamily="34" charset="0"/>
              <a:buNone/>
              <a:defRPr/>
            </a:pPr>
            <a:r>
              <a:rPr lang="en-US" sz="3000" dirty="0" smtClean="0"/>
              <a:t>Can review day using objects from finished container </a:t>
            </a:r>
          </a:p>
          <a:p>
            <a:pPr>
              <a:buFont typeface="Arial" pitchFamily="34" charset="0"/>
              <a:buNone/>
              <a:defRPr/>
            </a:pPr>
            <a:endParaRPr lang="en-US" sz="2800" dirty="0" smtClean="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93</a:t>
            </a:fld>
            <a:endParaRPr 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itle 2"/>
          <p:cNvSpPr>
            <a:spLocks noGrp="1"/>
          </p:cNvSpPr>
          <p:nvPr>
            <p:ph type="title"/>
          </p:nvPr>
        </p:nvSpPr>
        <p:spPr>
          <a:xfrm>
            <a:off x="457200" y="338138"/>
            <a:ext cx="8229600" cy="881062"/>
          </a:xfrm>
        </p:spPr>
        <p:txBody>
          <a:bodyPr/>
          <a:lstStyle/>
          <a:p>
            <a:r>
              <a:rPr lang="en-US" altLang="en-US" b="1" dirty="0" smtClean="0"/>
              <a:t>References</a:t>
            </a:r>
            <a:endParaRPr lang="en-US" altLang="en-US" dirty="0" smtClean="0"/>
          </a:p>
        </p:txBody>
      </p:sp>
      <p:sp>
        <p:nvSpPr>
          <p:cNvPr id="2" name="Content Placeholder 1"/>
          <p:cNvSpPr>
            <a:spLocks noGrp="1"/>
          </p:cNvSpPr>
          <p:nvPr>
            <p:ph idx="1"/>
          </p:nvPr>
        </p:nvSpPr>
        <p:spPr>
          <a:xfrm>
            <a:off x="1143000" y="1295400"/>
            <a:ext cx="7848600" cy="5257800"/>
          </a:xfrm>
        </p:spPr>
        <p:txBody>
          <a:bodyPr/>
          <a:lstStyle/>
          <a:p>
            <a:pPr marL="0" indent="0">
              <a:lnSpc>
                <a:spcPct val="90000"/>
              </a:lnSpc>
              <a:spcAft>
                <a:spcPts val="1000"/>
              </a:spcAft>
              <a:buClr>
                <a:srgbClr val="404040"/>
              </a:buClr>
              <a:buFont typeface="Arial" pitchFamily="34" charset="0"/>
              <a:buNone/>
              <a:defRPr/>
            </a:pPr>
            <a:r>
              <a:rPr lang="en-US" altLang="en-US" sz="1600" dirty="0" smtClean="0">
                <a:latin typeface="+mj-lt"/>
              </a:rPr>
              <a:t>Chen, D. (Ed.). (2014) </a:t>
            </a:r>
            <a:r>
              <a:rPr lang="en-US" altLang="en-US" sz="1600" i="1" dirty="0" smtClean="0">
                <a:latin typeface="+mj-lt"/>
              </a:rPr>
              <a:t>Essential Elements in Early Intervention: Visual Impairment and Multiple Disabilities</a:t>
            </a:r>
            <a:r>
              <a:rPr lang="en-US" altLang="en-US" sz="1600" dirty="0" smtClean="0">
                <a:latin typeface="+mj-lt"/>
              </a:rPr>
              <a:t>. New York, NY: AFB Press. </a:t>
            </a:r>
          </a:p>
          <a:p>
            <a:pPr marL="0" indent="0">
              <a:lnSpc>
                <a:spcPct val="90000"/>
              </a:lnSpc>
              <a:spcAft>
                <a:spcPts val="1000"/>
              </a:spcAft>
              <a:buClr>
                <a:srgbClr val="404040"/>
              </a:buClr>
              <a:buFont typeface="Wingdings" pitchFamily="2" charset="2"/>
              <a:buNone/>
              <a:defRPr/>
            </a:pPr>
            <a:r>
              <a:rPr lang="en-US" altLang="en-US" sz="1600" dirty="0" smtClean="0">
                <a:latin typeface="+mj-lt"/>
              </a:rPr>
              <a:t>Chen, D. with others. (2008) </a:t>
            </a:r>
            <a:r>
              <a:rPr lang="en-US" altLang="en-US" sz="1600" i="1" dirty="0" smtClean="0">
                <a:latin typeface="+mj-lt"/>
              </a:rPr>
              <a:t>Early Intervention in Action: Working Across Disciplines to Support Infants with Multiple Disabilities and Their Families. </a:t>
            </a:r>
            <a:r>
              <a:rPr lang="en-US" altLang="en-US" sz="1600" dirty="0" smtClean="0">
                <a:latin typeface="+mj-lt"/>
              </a:rPr>
              <a:t>CD-ROM textbook with video clips. Brookes Publishing Co. </a:t>
            </a:r>
          </a:p>
          <a:p>
            <a:pPr marL="0" indent="0">
              <a:lnSpc>
                <a:spcPct val="90000"/>
              </a:lnSpc>
              <a:spcAft>
                <a:spcPts val="1000"/>
              </a:spcAft>
              <a:buClr>
                <a:srgbClr val="404040"/>
              </a:buClr>
              <a:buFont typeface="Arial" pitchFamily="34" charset="0"/>
              <a:buNone/>
              <a:defRPr/>
            </a:pPr>
            <a:r>
              <a:rPr lang="en-US" altLang="en-US" sz="1600" dirty="0" smtClean="0">
                <a:latin typeface="+mj-lt"/>
              </a:rPr>
              <a:t>Hatton, D, </a:t>
            </a:r>
            <a:r>
              <a:rPr lang="en-US" altLang="en-US" sz="1600" dirty="0" err="1" smtClean="0">
                <a:latin typeface="+mj-lt"/>
              </a:rPr>
              <a:t>McWilliam</a:t>
            </a:r>
            <a:r>
              <a:rPr lang="en-US" altLang="en-US" sz="1600" dirty="0" smtClean="0">
                <a:latin typeface="+mj-lt"/>
              </a:rPr>
              <a:t>, R, &amp; Winton, P. (2002). Infants and toddlers with visual impairments: Suggestions for early interventionists. </a:t>
            </a:r>
            <a:r>
              <a:rPr lang="en-US" altLang="en-US" sz="1600" i="1" dirty="0" smtClean="0">
                <a:latin typeface="+mj-lt"/>
              </a:rPr>
              <a:t>Eric Digest, ED473829. </a:t>
            </a:r>
            <a:endParaRPr lang="en-US" altLang="en-US" sz="1600" dirty="0" smtClean="0">
              <a:latin typeface="+mj-lt"/>
            </a:endParaRPr>
          </a:p>
          <a:p>
            <a:pPr marL="0" indent="0">
              <a:lnSpc>
                <a:spcPct val="90000"/>
              </a:lnSpc>
              <a:spcAft>
                <a:spcPts val="1000"/>
              </a:spcAft>
              <a:buClr>
                <a:srgbClr val="404040"/>
              </a:buClr>
              <a:buFont typeface="Arial" pitchFamily="34" charset="0"/>
              <a:buNone/>
              <a:defRPr/>
            </a:pPr>
            <a:r>
              <a:rPr lang="en-US" altLang="en-US" sz="1600" dirty="0" smtClean="0">
                <a:latin typeface="+mj-lt"/>
              </a:rPr>
              <a:t>National Center on Deaf-Blindness</a:t>
            </a:r>
            <a:r>
              <a:rPr lang="en-US" altLang="en-US" sz="1600" i="1" dirty="0" smtClean="0">
                <a:latin typeface="+mj-lt"/>
              </a:rPr>
              <a:t>. </a:t>
            </a:r>
            <a:r>
              <a:rPr lang="en-US" altLang="en-US" sz="1600" dirty="0" smtClean="0">
                <a:latin typeface="+mj-lt"/>
              </a:rPr>
              <a:t>(2008) </a:t>
            </a:r>
            <a:r>
              <a:rPr lang="en-US" altLang="en-US" sz="1600" i="1" dirty="0" smtClean="0">
                <a:latin typeface="+mj-lt"/>
              </a:rPr>
              <a:t>Literacy for Children with Combined Vision &amp; Hearing Loss</a:t>
            </a:r>
            <a:r>
              <a:rPr lang="en-US" altLang="en-US" sz="1600" dirty="0" smtClean="0">
                <a:latin typeface="+mj-lt"/>
              </a:rPr>
              <a:t>. </a:t>
            </a:r>
            <a:r>
              <a:rPr lang="en-US" altLang="en-US" sz="1600" dirty="0" smtClean="0">
                <a:latin typeface="+mj-lt"/>
                <a:hlinkClick r:id="rId2"/>
              </a:rPr>
              <a:t>www.literacy.nationaldb.org</a:t>
            </a:r>
            <a:r>
              <a:rPr lang="en-US" altLang="en-US" sz="1600" dirty="0" smtClean="0">
                <a:latin typeface="+mj-lt"/>
              </a:rPr>
              <a:t> </a:t>
            </a:r>
          </a:p>
          <a:p>
            <a:pPr marL="0" indent="0">
              <a:lnSpc>
                <a:spcPct val="90000"/>
              </a:lnSpc>
              <a:spcAft>
                <a:spcPts val="1000"/>
              </a:spcAft>
              <a:buClr>
                <a:srgbClr val="404040"/>
              </a:buClr>
              <a:buFont typeface="Wingdings" pitchFamily="2" charset="2"/>
              <a:buNone/>
              <a:defRPr/>
            </a:pPr>
            <a:r>
              <a:rPr lang="en-US" altLang="en-US" sz="1600" dirty="0" smtClean="0">
                <a:latin typeface="+mj-lt"/>
              </a:rPr>
              <a:t>National Center on Deaf-Blindness</a:t>
            </a:r>
            <a:r>
              <a:rPr lang="en-US" altLang="en-US" sz="1600" i="1" dirty="0" smtClean="0">
                <a:latin typeface="+mj-lt"/>
              </a:rPr>
              <a:t>. </a:t>
            </a:r>
            <a:r>
              <a:rPr lang="en-US" altLang="en-US" sz="1600" dirty="0" smtClean="0">
                <a:latin typeface="+mj-lt"/>
              </a:rPr>
              <a:t>Open Hands, Open Access: Deaf-Blind Intervener Modules. </a:t>
            </a:r>
            <a:r>
              <a:rPr lang="en-US" altLang="en-US" sz="1600" dirty="0" smtClean="0">
                <a:latin typeface="+mj-lt"/>
                <a:hlinkClick r:id="rId3"/>
              </a:rPr>
              <a:t>https://moodle.nationaldb.org/</a:t>
            </a:r>
            <a:r>
              <a:rPr lang="en-US" altLang="en-US" sz="1600" dirty="0" smtClean="0">
                <a:latin typeface="+mj-lt"/>
              </a:rPr>
              <a:t>  </a:t>
            </a:r>
          </a:p>
          <a:p>
            <a:pPr marL="0" indent="0">
              <a:lnSpc>
                <a:spcPct val="90000"/>
              </a:lnSpc>
              <a:spcAft>
                <a:spcPts val="1000"/>
              </a:spcAft>
              <a:buClr>
                <a:srgbClr val="404040"/>
              </a:buClr>
              <a:buFont typeface="Arial" pitchFamily="34" charset="0"/>
              <a:buNone/>
              <a:defRPr/>
            </a:pPr>
            <a:r>
              <a:rPr lang="en-US" altLang="en-US" sz="1600" dirty="0" smtClean="0">
                <a:latin typeface="+mj-lt"/>
              </a:rPr>
              <a:t>Petersen, B. &amp; Nielsen, J. (2005). </a:t>
            </a:r>
            <a:r>
              <a:rPr lang="en-US" altLang="en-US" sz="1600" i="1" dirty="0" smtClean="0">
                <a:latin typeface="+mj-lt"/>
              </a:rPr>
              <a:t>Vision Program: Vision Skills in the Natural Environment. </a:t>
            </a:r>
            <a:r>
              <a:rPr lang="en-US" altLang="en-US" sz="1600" dirty="0" smtClean="0">
                <a:latin typeface="+mj-lt"/>
              </a:rPr>
              <a:t>Utah Schools for the Deaf and the Blind. </a:t>
            </a:r>
          </a:p>
          <a:p>
            <a:pPr marL="0" indent="0">
              <a:lnSpc>
                <a:spcPct val="90000"/>
              </a:lnSpc>
              <a:spcAft>
                <a:spcPts val="1000"/>
              </a:spcAft>
              <a:buClr>
                <a:srgbClr val="404040"/>
              </a:buClr>
              <a:buFont typeface="Wingdings" pitchFamily="2" charset="2"/>
              <a:buNone/>
              <a:defRPr/>
            </a:pPr>
            <a:r>
              <a:rPr lang="en-US" altLang="en-US" sz="1600" dirty="0" err="1" smtClean="0">
                <a:latin typeface="+mj-lt"/>
              </a:rPr>
              <a:t>Scoggin</a:t>
            </a:r>
            <a:r>
              <a:rPr lang="en-US" altLang="en-US" sz="1600" dirty="0" smtClean="0">
                <a:latin typeface="+mj-lt"/>
              </a:rPr>
              <a:t>, K</a:t>
            </a:r>
            <a:r>
              <a:rPr lang="en-US" altLang="en-US" sz="1600" i="1" dirty="0" smtClean="0">
                <a:latin typeface="+mj-lt"/>
              </a:rPr>
              <a:t>. </a:t>
            </a:r>
            <a:r>
              <a:rPr lang="en-US" altLang="en-US" sz="1600" dirty="0" smtClean="0">
                <a:latin typeface="+mj-lt"/>
              </a:rPr>
              <a:t>(2012)</a:t>
            </a:r>
            <a:r>
              <a:rPr lang="en-US" altLang="en-US" sz="1600" i="1" dirty="0" smtClean="0">
                <a:latin typeface="+mj-lt"/>
              </a:rPr>
              <a:t> Identifying and Supporting Young Children with Multiple Disabilities that May Include Hearing Loss and/or Vision Impairment. </a:t>
            </a:r>
            <a:r>
              <a:rPr lang="en-US" altLang="en-US" sz="1600" dirty="0" smtClean="0">
                <a:latin typeface="+mj-lt"/>
              </a:rPr>
              <a:t>Washington Sensory Disabilities Services. </a:t>
            </a:r>
            <a:r>
              <a:rPr lang="en-US" altLang="en-US" sz="1600" dirty="0" smtClean="0">
                <a:latin typeface="+mj-lt"/>
                <a:hlinkClick r:id="rId4"/>
              </a:rPr>
              <a:t>http://www.wsdsonline.org/training/recorded-trainings/identifying-and-supporting-young-children/</a:t>
            </a:r>
            <a:r>
              <a:rPr lang="en-US" altLang="en-US" sz="1600" dirty="0" smtClean="0">
                <a:latin typeface="+mj-lt"/>
              </a:rPr>
              <a:t>  </a:t>
            </a:r>
          </a:p>
          <a:p>
            <a:pPr marL="0" indent="0">
              <a:lnSpc>
                <a:spcPct val="90000"/>
              </a:lnSpc>
              <a:spcAft>
                <a:spcPts val="1000"/>
              </a:spcAft>
              <a:buClr>
                <a:srgbClr val="404040"/>
              </a:buClr>
              <a:buFont typeface="Wingdings" pitchFamily="2" charset="2"/>
              <a:buNone/>
              <a:defRPr/>
            </a:pPr>
            <a:r>
              <a:rPr lang="en-US" altLang="en-US" sz="1600" dirty="0" err="1" smtClean="0">
                <a:latin typeface="+mj-lt"/>
              </a:rPr>
              <a:t>ViSioN</a:t>
            </a:r>
            <a:r>
              <a:rPr lang="en-US" altLang="en-US" sz="1600" dirty="0" smtClean="0">
                <a:latin typeface="+mj-lt"/>
              </a:rPr>
              <a:t> Program available through Hope Inc. at </a:t>
            </a:r>
            <a:r>
              <a:rPr lang="en-US" altLang="en-US" sz="1600" dirty="0" smtClean="0">
                <a:latin typeface="+mj-lt"/>
                <a:hlinkClick r:id="rId5"/>
              </a:rPr>
              <a:t>www.hopepubl.com</a:t>
            </a:r>
            <a:r>
              <a:rPr lang="en-US" altLang="en-US" sz="1600" dirty="0" smtClean="0">
                <a:latin typeface="+mj-lt"/>
              </a:rPr>
              <a:t>  </a:t>
            </a:r>
          </a:p>
          <a:p>
            <a:pPr marL="0" indent="0">
              <a:buFont typeface="Wingdings" pitchFamily="2" charset="2"/>
              <a:buNone/>
              <a:defRPr/>
            </a:pPr>
            <a:endParaRPr lang="en-US" sz="1500" b="1" dirty="0"/>
          </a:p>
        </p:txBody>
      </p:sp>
      <p:sp>
        <p:nvSpPr>
          <p:cNvPr id="3" name="Slide Number Placeholder 2"/>
          <p:cNvSpPr>
            <a:spLocks noGrp="1"/>
          </p:cNvSpPr>
          <p:nvPr>
            <p:ph type="sldNum" sz="quarter" idx="12"/>
          </p:nvPr>
        </p:nvSpPr>
        <p:spPr/>
        <p:txBody>
          <a:bodyPr/>
          <a:lstStyle/>
          <a:p>
            <a:pPr>
              <a:defRPr/>
            </a:pPr>
            <a:fld id="{607844E4-B11B-4AE9-B23E-9FB2DAC31302}" type="slidenum">
              <a:rPr lang="en-US" smtClean="0"/>
              <a:pPr>
                <a:defRPr/>
              </a:pPr>
              <a:t>94</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Supporting Infants &amp;amp; Toddlers with Multiple Disabilities, Including Combined Vision &amp;amp; Hearing Loss  &amp;quot;&quot;/&gt;&lt;property id=&quot;20307&quot; value=&quot;660&quot;/&gt;&lt;/object&gt;&lt;object type=&quot;3&quot; unique_id=&quot;10004&quot;&gt;&lt;property id=&quot;20148&quot; value=&quot;5&quot;/&gt;&lt;property id=&quot;20300&quot; value=&quot;Slide 2 - &amp;quot;Outcomes &amp;quot;&quot;/&gt;&lt;property id=&quot;20307&quot; value=&quot;403&quot;/&gt;&lt;/object&gt;&lt;object type=&quot;3&quot; unique_id=&quot;10005&quot;&gt;&lt;property id=&quot;20148&quot; value=&quot;5&quot;/&gt;&lt;property id=&quot;20300&quot; value=&quot;Slide 3 - &amp;quot;DEC Recommended Practices &amp;quot;&quot;/&gt;&lt;property id=&quot;20307&quot; value=&quot;504&quot;/&gt;&lt;/object&gt;&lt;object type=&quot;3&quot; unique_id=&quot;10006&quot;&gt;&lt;property id=&quot;20148&quot; value=&quot;5&quot;/&gt;&lt;property id=&quot;20300&quot; value=&quot;Slide 4 - &amp;quot;DEC Recommended Practices &amp;quot;&quot;/&gt;&lt;property id=&quot;20307&quot; value=&quot;503&quot;/&gt;&lt;/object&gt;&lt;object type=&quot;3&quot; unique_id=&quot;10007&quot;&gt;&lt;property id=&quot;20148&quot; value=&quot;5&quot;/&gt;&lt;property id=&quot;20300&quot; value=&quot;Slide 5 - &amp;quot;DEC Recommended Practices &amp;quot;&quot;/&gt;&lt;property id=&quot;20307&quot; value=&quot;505&quot;/&gt;&lt;/object&gt;&lt;object type=&quot;3&quot; unique_id=&quot;10008&quot;&gt;&lt;property id=&quot;20148&quot; value=&quot;5&quot;/&gt;&lt;property id=&quot;20300&quot; value=&quot;Slide 6 - &amp;quot;DEC Recommended Practices &amp;quot;&quot;/&gt;&lt;property id=&quot;20307&quot; value=&quot;506&quot;/&gt;&lt;/object&gt;&lt;object type=&quot;3&quot; unique_id=&quot;10009&quot;&gt;&lt;property id=&quot;20148&quot; value=&quot;5&quot;/&gt;&lt;property id=&quot;20300&quot; value=&quot;Slide 7 - &amp;quot;Building a Foundation for Learning&amp;quot;&quot;/&gt;&lt;property id=&quot;20307&quot; value=&quot;661&quot;/&gt;&lt;/object&gt;&lt;object type=&quot;3&quot; unique_id=&quot;10010&quot;&gt;&lt;property id=&quot;20148&quot; value=&quot;5&quot;/&gt;&lt;property id=&quot;20300&quot; value=&quot;Slide 8 - &amp;quot;Tips for Successful Intervention &amp;quot;&quot;/&gt;&lt;property id=&quot;20307&quot; value=&quot;632&quot;/&gt;&lt;/object&gt;&lt;object type=&quot;3&quot; unique_id=&quot;10011&quot;&gt;&lt;property id=&quot;20148&quot; value=&quot;5&quot;/&gt;&lt;property id=&quot;20300&quot; value=&quot;Slide 9 - &amp;quot;Early Interactions with Children who are Deaf-Blind &amp;quot;&quot;/&gt;&lt;property id=&quot;20307&quot; value=&quot;637&quot;/&gt;&lt;/object&gt;&lt;object type=&quot;3&quot; unique_id=&quot;10012&quot;&gt;&lt;property id=&quot;20148&quot; value=&quot;5&quot;/&gt;&lt;property id=&quot;20300&quot; value=&quot;Slide 10 - &amp;quot;AEPS Domains&amp;quot;&quot;/&gt;&lt;property id=&quot;20307&quot; value=&quot;662&quot;/&gt;&lt;/object&gt;&lt;object type=&quot;3&quot; unique_id=&quot;10013&quot;&gt;&lt;property id=&quot;20148&quot; value=&quot;5&quot;/&gt;&lt;property id=&quot;20300&quot; value=&quot;Slide 11 - &amp;quot;Developing Outcomes&amp;quot;&quot;/&gt;&lt;property id=&quot;20307&quot; value=&quot;509&quot;/&gt;&lt;/object&gt;&lt;object type=&quot;3&quot; unique_id=&quot;10014&quot;&gt;&lt;property id=&quot;20148&quot; value=&quot;5&quot;/&gt;&lt;property id=&quot;20300&quot; value=&quot;Slide 12 - &amp;quot;AEPS Domains&amp;quot;&quot;/&gt;&lt;property id=&quot;20307&quot; value=&quot;663&quot;/&gt;&lt;/object&gt;&lt;object type=&quot;3&quot; unique_id=&quot;10015&quot;&gt;&lt;property id=&quot;20148&quot; value=&quot;5&quot;/&gt;&lt;property id=&quot;20300&quot; value=&quot;Slide 13 - &amp;quot;Impact on Motor Skills&amp;quot;&quot;/&gt;&lt;property id=&quot;20307&quot; value=&quot;664&quot;/&gt;&lt;/object&gt;&lt;object type=&quot;3&quot; unique_id=&quot;10016&quot;&gt;&lt;property id=&quot;20148&quot; value=&quot;5&quot;/&gt;&lt;property id=&quot;20300&quot; value=&quot;Slide 14 - &amp;quot;How can we help improve motor skills?&amp;quot;&quot;/&gt;&lt;property id=&quot;20307&quot; value=&quot;512&quot;/&gt;&lt;/object&gt;&lt;object type=&quot;3&quot; unique_id=&quot;10017&quot;&gt;&lt;property id=&quot;20148&quot; value=&quot;5&quot;/&gt;&lt;property id=&quot;20300&quot; value=&quot;Slide 15 - &amp;quot;Safety – Security – Predictability &amp;quot;&quot;/&gt;&lt;property id=&quot;20307&quot; value=&quot;554&quot;/&gt;&lt;/object&gt;&lt;object type=&quot;3&quot; unique_id=&quot;10018&quot;&gt;&lt;property id=&quot;20148&quot; value=&quot;5&quot;/&gt;&lt;property id=&quot;20300&quot; value=&quot;Slide 16 - &amp;quot;Responsive Environments &amp;quot;&quot;/&gt;&lt;property id=&quot;20307&quot; value=&quot;556&quot;/&gt;&lt;/object&gt;&lt;object type=&quot;3&quot; unique_id=&quot;10019&quot;&gt;&lt;property id=&quot;20148&quot; value=&quot;5&quot;/&gt;&lt;property id=&quot;20300&quot; value=&quot;Slide 17 - &amp;quot;Active Learning Principles &amp;amp; Practices&amp;quot;&quot;/&gt;&lt;property id=&quot;20307&quot; value=&quot;557&quot;/&gt;&lt;/object&gt;&lt;object type=&quot;3&quot; unique_id=&quot;10020&quot;&gt;&lt;property id=&quot;20148&quot; value=&quot;5&quot;/&gt;&lt;property id=&quot;20300&quot; value=&quot;Slide 18 - &amp;quot;Hand Under Hand&amp;quot;&quot;/&gt;&lt;property id=&quot;20307&quot; value=&quot;665&quot;/&gt;&lt;/object&gt;&lt;object type=&quot;3&quot; unique_id=&quot;10021&quot;&gt;&lt;property id=&quot;20148&quot; value=&quot;5&quot;/&gt;&lt;property id=&quot;20300&quot; value=&quot;Slide 19 - &amp;quot;Hand Under Hand&amp;quot;&quot;/&gt;&lt;property id=&quot;20307&quot; value=&quot;562&quot;/&gt;&lt;/object&gt;&lt;object type=&quot;3&quot; unique_id=&quot;10022&quot;&gt;&lt;property id=&quot;20148&quot; value=&quot;5&quot;/&gt;&lt;property id=&quot;20300&quot; value=&quot;Slide 20 - &amp;quot;Wait Time&amp;quot;&quot;/&gt;&lt;property id=&quot;20307&quot; value=&quot;516&quot;/&gt;&lt;/object&gt;&lt;object type=&quot;3&quot; unique_id=&quot;10023&quot;&gt;&lt;property id=&quot;20148&quot; value=&quot;5&quot;/&gt;&lt;property id=&quot;20300&quot; value=&quot;Slide 21 - &amp;quot;Wait Time&amp;quot;&quot;/&gt;&lt;property id=&quot;20307&quot; value=&quot;517&quot;/&gt;&lt;/object&gt;&lt;object type=&quot;3&quot; unique_id=&quot;10024&quot;&gt;&lt;property id=&quot;20148&quot; value=&quot;5&quot;/&gt;&lt;property id=&quot;20300&quot; value=&quot;Slide 22 - &amp;quot;Balancing Act&amp;quot;&quot;/&gt;&lt;property id=&quot;20307&quot; value=&quot;633&quot;/&gt;&lt;/object&gt;&lt;object type=&quot;3&quot; unique_id=&quot;10025&quot;&gt;&lt;property id=&quot;20148&quot; value=&quot;5&quot;/&gt;&lt;property id=&quot;20300&quot; value=&quot;Slide 23 - &amp;quot;AEPS Domains&amp;quot;&quot;/&gt;&lt;property id=&quot;20307&quot; value=&quot;549&quot;/&gt;&lt;/object&gt;&lt;object type=&quot;3&quot; unique_id=&quot;10026&quot;&gt;&lt;property id=&quot;20148&quot; value=&quot;5&quot;/&gt;&lt;property id=&quot;20300&quot; value=&quot;Slide 24 - &amp;quot;Impact on Social-Communication Skills&amp;quot;&quot;/&gt;&lt;property id=&quot;20307&quot; value=&quot;518&quot;/&gt;&lt;/object&gt;&lt;object type=&quot;3&quot; unique_id=&quot;10027&quot;&gt;&lt;property id=&quot;20148&quot; value=&quot;5&quot;/&gt;&lt;property id=&quot;20300&quot; value=&quot;Slide 25 - &amp;quot;How can we help improve social-communication skills?&amp;quot;&quot;/&gt;&lt;property id=&quot;20307&quot; value=&quot;606&quot;/&gt;&lt;/object&gt;&lt;object type=&quot;3&quot; unique_id=&quot;10028&quot;&gt;&lt;property id=&quot;20148&quot; value=&quot;5&quot;/&gt;&lt;property id=&quot;20300&quot; value=&quot;Slide 26 - &amp;quot;Elements of Communication&amp;quot;&quot;/&gt;&lt;property id=&quot;20307&quot; value=&quot;666&quot;/&gt;&lt;/object&gt;&lt;object type=&quot;3&quot; unique_id=&quot;10029&quot;&gt;&lt;property id=&quot;20148&quot; value=&quot;5&quot;/&gt;&lt;property id=&quot;20300&quot; value=&quot;Slide 27 - &amp;quot;What do children need to build early social-communication skills? &amp;quot;&quot;/&gt;&lt;property id=&quot;20307&quot; value=&quot;644&quot;/&gt;&lt;/object&gt;&lt;object type=&quot;3&quot; unique_id=&quot;10030&quot;&gt;&lt;property id=&quot;20148&quot; value=&quot;5&quot;/&gt;&lt;property id=&quot;20300&quot; value=&quot;Slide 28 - &amp;quot;What kind of environment expands social-communication development?&amp;quot;&quot;/&gt;&lt;property id=&quot;20307&quot; value=&quot;520&quot;/&gt;&lt;/object&gt;&lt;object type=&quot;3&quot; unique_id=&quot;10031&quot;&gt;&lt;property id=&quot;20148&quot; value=&quot;5&quot;/&gt;&lt;property id=&quot;20300&quot; value=&quot;Slide 29 - &amp;quot;What does a communication partner do?  &amp;quot;&quot;/&gt;&lt;property id=&quot;20307&quot; value=&quot;521&quot;/&gt;&lt;/object&gt;&lt;object type=&quot;3&quot; unique_id=&quot;10032&quot;&gt;&lt;property id=&quot;20148&quot; value=&quot;5&quot;/&gt;&lt;property id=&quot;20300&quot; value=&quot;Slide 30 - &amp;quot;Name Cues &amp;quot;&quot;/&gt;&lt;property id=&quot;20307&quot; value=&quot;639&quot;/&gt;&lt;/object&gt;&lt;object type=&quot;3&quot; unique_id=&quot;10033&quot;&gt;&lt;property id=&quot;20148&quot; value=&quot;5&quot;/&gt;&lt;property id=&quot;20300&quot; value=&quot;Slide 31 - &amp;quot;How can communication partners  facilitate continued improvement?   &amp;quot;&quot;/&gt;&lt;property id=&quot;20307&quot; value=&quot;522&quot;/&gt;&lt;/object&gt;&lt;object type=&quot;3&quot; unique_id=&quot;10034&quot;&gt;&lt;property id=&quot;20148&quot; value=&quot;5&quot;/&gt;&lt;property id=&quot;20300&quot; value=&quot;Slide 32 - &amp;quot;Using Cues &amp;amp; Symbols&amp;quot;&quot;/&gt;&lt;property id=&quot;20307&quot; value=&quot;667&quot;/&gt;&lt;/object&gt;&lt;object type=&quot;3&quot; unique_id=&quot;10035&quot;&gt;&lt;property id=&quot;20148&quot; value=&quot;5&quot;/&gt;&lt;property id=&quot;20300&quot; value=&quot;Slide 33 - &amp;quot;Using Cues to Help Children  Understand What Happens Next &amp;quot;&quot;/&gt;&lt;property id=&quot;20307&quot; value=&quot;640&quot;/&gt;&lt;/object&gt;&lt;object type=&quot;3&quot; unique_id=&quot;10036&quot;&gt;&lt;property id=&quot;20148&quot; value=&quot;5&quot;/&gt;&lt;property id=&quot;20300&quot; value=&quot;Slide 34 - &amp;quot;Systems for Receptive Communication&amp;quot;&quot;/&gt;&lt;property id=&quot;20307&quot; value=&quot;578&quot;/&gt;&lt;/object&gt;&lt;object type=&quot;3&quot; unique_id=&quot;10037&quot;&gt;&lt;property id=&quot;20148&quot; value=&quot;5&quot;/&gt;&lt;property id=&quot;20300&quot; value=&quot;Slide 35 - &amp;quot;What is the purpose of Touch Cues?&amp;quot;&quot;/&gt;&lt;property id=&quot;20307&quot; value=&quot;579&quot;/&gt;&lt;/object&gt;&lt;object type=&quot;3&quot; unique_id=&quot;10038&quot;&gt;&lt;property id=&quot;20148&quot; value=&quot;5&quot;/&gt;&lt;property id=&quot;20300&quot; value=&quot;Slide 36 - &amp;quot;How do Touch Cues help? &amp;quot;&quot;/&gt;&lt;property id=&quot;20307&quot; value=&quot;580&quot;/&gt;&lt;/object&gt;&lt;object type=&quot;3&quot; unique_id=&quot;10039&quot;&gt;&lt;property id=&quot;20148&quot; value=&quot;5&quot;/&gt;&lt;property id=&quot;20300&quot; value=&quot;Slide 37 - &amp;quot;What does ability to anticipate tell us? &amp;quot;&quot;/&gt;&lt;property id=&quot;20307&quot; value=&quot;581&quot;/&gt;&lt;/object&gt;&lt;object type=&quot;3&quot; unique_id=&quot;10040&quot;&gt;&lt;property id=&quot;20148&quot; value=&quot;5&quot;/&gt;&lt;property id=&quot;20300&quot; value=&quot;Slide 38 - &amp;quot;Symbols&amp;quot;&quot;/&gt;&lt;property id=&quot;20307&quot; value=&quot;668&quot;/&gt;&lt;/object&gt;&lt;object type=&quot;3&quot; unique_id=&quot;10041&quot;&gt;&lt;property id=&quot;20148&quot; value=&quot;5&quot;/&gt;&lt;property id=&quot;20300&quot; value=&quot;Slide 39 - &amp;quot;Symbol Hierarchy&amp;quot;&quot;/&gt;&lt;property id=&quot;20307&quot; value=&quot;583&quot;/&gt;&lt;/object&gt;&lt;object type=&quot;3&quot; unique_id=&quot;10042&quot;&gt;&lt;property id=&quot;20148&quot; value=&quot;5&quot;/&gt;&lt;property id=&quot;20300&quot; value=&quot;Slide 40 - &amp;quot;Symbol Hierarchy&amp;quot;&quot;/&gt;&lt;property id=&quot;20307&quot; value=&quot;586&quot;/&gt;&lt;/object&gt;&lt;object type=&quot;3&quot; unique_id=&quot;10043&quot;&gt;&lt;property id=&quot;20148&quot; value=&quot;5&quot;/&gt;&lt;property id=&quot;20300&quot; value=&quot;Slide 41 - &amp;quot;Tangible Symbols&amp;quot;&quot;/&gt;&lt;property id=&quot;20307&quot; value=&quot;584&quot;/&gt;&lt;/object&gt;&lt;object type=&quot;3&quot; unique_id=&quot;10044&quot;&gt;&lt;property id=&quot;20148&quot; value=&quot;5&quot;/&gt;&lt;property id=&quot;20300&quot; value=&quot;Slide 42 - &amp;quot;Tangible  Symbols&amp;quot;&quot;/&gt;&lt;property id=&quot;20307&quot; value=&quot;669&quot;/&gt;&lt;/object&gt;&lt;object type=&quot;3&quot; unique_id=&quot;10045&quot;&gt;&lt;property id=&quot;20148&quot; value=&quot;5&quot;/&gt;&lt;property id=&quot;20300&quot; value=&quot;Slide 43 - &amp;quot;Abstract Symbols&amp;quot;&quot;/&gt;&lt;property id=&quot;20307&quot; value=&quot;653&quot;/&gt;&lt;/object&gt;&lt;object type=&quot;3&quot; unique_id=&quot;10046&quot;&gt;&lt;property id=&quot;20148&quot; value=&quot;5&quot;/&gt;&lt;property id=&quot;20300&quot; value=&quot;Slide 44 - &amp;quot;What is the purpose of Object Cues?&amp;quot;&quot;/&gt;&lt;property id=&quot;20307&quot; value=&quot;572&quot;/&gt;&lt;/object&gt;&lt;object type=&quot;3&quot; unique_id=&quot;10047&quot;&gt;&lt;property id=&quot;20148&quot; value=&quot;5&quot;/&gt;&lt;property id=&quot;20300&quot; value=&quot;Slide 45 - &amp;quot;Types of Object Cues&amp;quot;&quot;/&gt;&lt;property id=&quot;20307&quot; value=&quot;534&quot;/&gt;&lt;/object&gt;&lt;object type=&quot;3&quot; unique_id=&quot;10048&quot;&gt;&lt;property id=&quot;20148&quot; value=&quot;5&quot;/&gt;&lt;property id=&quot;20300&quot; value=&quot;Slide 46 - &amp;quot;Actual Objects&amp;quot;&quot;/&gt;&lt;property id=&quot;20307&quot; value=&quot;535&quot;/&gt;&lt;/object&gt;&lt;object type=&quot;3&quot; unique_id=&quot;10049&quot;&gt;&lt;property id=&quot;20148&quot; value=&quot;5&quot;/&gt;&lt;property id=&quot;20300&quot; value=&quot;Slide 47 - &amp;quot;Examples of Actual Objects &amp;quot;&quot;/&gt;&lt;property id=&quot;20307&quot; value=&quot;536&quot;/&gt;&lt;/object&gt;&lt;object type=&quot;3&quot; unique_id=&quot;10050&quot;&gt;&lt;property id=&quot;20148&quot; value=&quot;5&quot;/&gt;&lt;property id=&quot;20300&quot; value=&quot;Slide 48 - &amp;quot;Partial or Associated Object Cue&amp;quot;&quot;/&gt;&lt;property id=&quot;20307&quot; value=&quot;537&quot;/&gt;&lt;/object&gt;&lt;object type=&quot;3&quot; unique_id=&quot;10051&quot;&gt;&lt;property id=&quot;20148&quot; value=&quot;5&quot;/&gt;&lt;property id=&quot;20300&quot; value=&quot;Slide 49 - &amp;quot;More Examples of  Partial/Associated Object Cues&amp;quot;&quot;/&gt;&lt;property id=&quot;20307&quot; value=&quot;538&quot;/&gt;&lt;/object&gt;&lt;object type=&quot;3&quot; unique_id=&quot;10052&quot;&gt;&lt;property id=&quot;20148&quot; value=&quot;5&quot;/&gt;&lt;property id=&quot;20300&quot; value=&quot;Slide 50 - &amp;quot;Arbitrary Object Cue&amp;quot;&quot;/&gt;&lt;property id=&quot;20307&quot; value=&quot;539&quot;/&gt;&lt;/object&gt;&lt;object type=&quot;3&quot; unique_id=&quot;10053&quot;&gt;&lt;property id=&quot;20148&quot; value=&quot;5&quot;/&gt;&lt;property id=&quot;20300&quot; value=&quot;Slide 51 - &amp;quot;How do we select object cues? &amp;quot;&quot;/&gt;&lt;property id=&quot;20307&quot; value=&quot;540&quot;/&gt;&lt;/object&gt;&lt;object type=&quot;3&quot; unique_id=&quot;10054&quot;&gt;&lt;property id=&quot;20148&quot; value=&quot;5&quot;/&gt;&lt;property id=&quot;20300&quot; value=&quot;Slide 52 - &amp;quot;What should be considered when selecting photograph &amp;amp; picture symbols?&amp;quot;&quot;/&gt;&lt;property id=&quot;20307&quot; value=&quot;541&quot;/&gt;&lt;/object&gt;&lt;object type=&quot;3&quot; unique_id=&quot;10055&quot;&gt;&lt;property id=&quot;20148&quot; value=&quot;5&quot;/&gt;&lt;property id=&quot;20300&quot; value=&quot;Slide 53 - &amp;quot;How can we facilitate consistency? &amp;quot;&quot;/&gt;&lt;property id=&quot;20307&quot; value=&quot;542&quot;/&gt;&lt;/object&gt;&lt;object type=&quot;3&quot; unique_id=&quot;10056&quot;&gt;&lt;property id=&quot;20148&quot; value=&quot;5&quot;/&gt;&lt;property id=&quot;20300&quot; value=&quot;Slide 54 - &amp;quot;What is a Communication Dictionary? &amp;quot;&quot;/&gt;&lt;property id=&quot;20307&quot; value=&quot;543&quot;/&gt;&lt;/object&gt;&lt;object type=&quot;3&quot; unique_id=&quot;10057&quot;&gt;&lt;property id=&quot;20148&quot; value=&quot;5&quot;/&gt;&lt;property id=&quot;20300&quot; value=&quot;Slide 55 - &amp;quot;Communication Resources   &amp;quot;&quot;/&gt;&lt;property id=&quot;20307&quot; value=&quot;544&quot;/&gt;&lt;/object&gt;&lt;object type=&quot;3&quot; unique_id=&quot;10058&quot;&gt;&lt;property id=&quot;20148&quot; value=&quot;5&quot;/&gt;&lt;property id=&quot;20300&quot; value=&quot;Slide 56 - &amp;quot;AEPS Domains&amp;quot;&quot;/&gt;&lt;property id=&quot;20307&quot; value=&quot;550&quot;/&gt;&lt;/object&gt;&lt;object type=&quot;3&quot; unique_id=&quot;10059&quot;&gt;&lt;property id=&quot;20148&quot; value=&quot;5&quot;/&gt;&lt;property id=&quot;20300&quot; value=&quot;Slide 57 - &amp;quot;Impact on Cognitive Skills&amp;quot;&quot;/&gt;&lt;property id=&quot;20307&quot; value=&quot;587&quot;/&gt;&lt;/object&gt;&lt;object type=&quot;3&quot; unique_id=&quot;10060&quot;&gt;&lt;property id=&quot;20148&quot; value=&quot;5&quot;/&gt;&lt;property id=&quot;20300&quot; value=&quot;Slide 58 - &amp;quot;Cognitive Milestones Affected&amp;quot;&quot;/&gt;&lt;property id=&quot;20307&quot; value=&quot;588&quot;/&gt;&lt;/object&gt;&lt;object type=&quot;3&quot; unique_id=&quot;10061&quot;&gt;&lt;property id=&quot;20148&quot; value=&quot;5&quot;/&gt;&lt;property id=&quot;20300&quot; value=&quot;Slide 59 - &amp;quot;How can we improve cognitive skills? &amp;quot;&quot;/&gt;&lt;property id=&quot;20307&quot; value=&quot;589&quot;/&gt;&lt;/object&gt;&lt;object type=&quot;3&quot; unique_id=&quot;10062&quot;&gt;&lt;property id=&quot;20148&quot; value=&quot;5&quot;/&gt;&lt;property id=&quot;20300&quot; value=&quot;Slide 60 - &amp;quot;Responsive Environments&amp;quot;&quot;/&gt;&lt;property id=&quot;20307&quot; value=&quot;590&quot;/&gt;&lt;/object&gt;&lt;object type=&quot;3&quot; unique_id=&quot;10063&quot;&gt;&lt;property id=&quot;20148&quot; value=&quot;5&quot;/&gt;&lt;property id=&quot;20300&quot; value=&quot;Slide 61 - &amp;quot;Systematic Instruction&amp;quot;&quot;/&gt;&lt;property id=&quot;20307&quot; value=&quot;592&quot;/&gt;&lt;/object&gt;&lt;object type=&quot;3&quot; unique_id=&quot;10064&quot;&gt;&lt;property id=&quot;20148&quot; value=&quot;5&quot;/&gt;&lt;property id=&quot;20300&quot; value=&quot;Slide 62 - &amp;quot;Examples of Systematic Instruction&amp;quot;&quot;/&gt;&lt;property id=&quot;20307&quot; value=&quot;593&quot;/&gt;&lt;/object&gt;&lt;object type=&quot;3&quot; unique_id=&quot;10065&quot;&gt;&lt;property id=&quot;20148&quot; value=&quot;5&quot;/&gt;&lt;property id=&quot;20300&quot; value=&quot;Slide 63 - &amp;quot;Task Analysis &amp;quot;&quot;/&gt;&lt;property id=&quot;20307&quot; value=&quot;594&quot;/&gt;&lt;/object&gt;&lt;object type=&quot;3&quot; unique_id=&quot;10066&quot;&gt;&lt;property id=&quot;20148&quot; value=&quot;5&quot;/&gt;&lt;property id=&quot;20300&quot; value=&quot;Slide 64 - &amp;quot;Shaping  &amp;quot;&quot;/&gt;&lt;property id=&quot;20307&quot; value=&quot;595&quot;/&gt;&lt;/object&gt;&lt;object type=&quot;3&quot; unique_id=&quot;10067&quot;&gt;&lt;property id=&quot;20148&quot; value=&quot;5&quot;/&gt;&lt;property id=&quot;20300&quot; value=&quot;Slide 65 - &amp;quot;Fading  &amp;quot;&quot;/&gt;&lt;property id=&quot;20307&quot; value=&quot;596&quot;/&gt;&lt;/object&gt;&lt;object type=&quot;3&quot; unique_id=&quot;10068&quot;&gt;&lt;property id=&quot;20148&quot; value=&quot;5&quot;/&gt;&lt;property id=&quot;20300&quot; value=&quot;Slide 66 - &amp;quot;Pairing  &amp;quot;&quot;/&gt;&lt;property id=&quot;20307&quot; value=&quot;597&quot;/&gt;&lt;/object&gt;&lt;object type=&quot;3&quot; unique_id=&quot;10069&quot;&gt;&lt;property id=&quot;20148&quot; value=&quot;5&quot;/&gt;&lt;property id=&quot;20300&quot; value=&quot;Slide 67 - &amp;quot;Concepts&amp;quot;&quot;/&gt;&lt;property id=&quot;20307&quot; value=&quot;599&quot;/&gt;&lt;/object&gt;&lt;object type=&quot;3&quot; unique_id=&quot;10070&quot;&gt;&lt;property id=&quot;20148&quot; value=&quot;5&quot;/&gt;&lt;property id=&quot;20300&quot; value=&quot;Slide 68 - &amp;quot;Concept Development&amp;quot;&quot;/&gt;&lt;property id=&quot;20307&quot; value=&quot;600&quot;/&gt;&lt;/object&gt;&lt;object type=&quot;3&quot; unique_id=&quot;10071&quot;&gt;&lt;property id=&quot;20148&quot; value=&quot;5&quot;/&gt;&lt;property id=&quot;20300&quot; value=&quot;Slide 69 - &amp;quot;Concept Development&amp;quot;&quot;/&gt;&lt;property id=&quot;20307&quot; value=&quot;601&quot;/&gt;&lt;/object&gt;&lt;object type=&quot;3&quot; unique_id=&quot;10072&quot;&gt;&lt;property id=&quot;20148&quot; value=&quot;5&quot;/&gt;&lt;property id=&quot;20300&quot; value=&quot;Slide 70 - &amp;quot;Concepts affected by combined                    vision &amp;amp; hearing loss &amp;quot;&quot;/&gt;&lt;property id=&quot;20307&quot; value=&quot;602&quot;/&gt;&lt;/object&gt;&lt;object type=&quot;3&quot; unique_id=&quot;10073&quot;&gt;&lt;property id=&quot;20148&quot; value=&quot;5&quot;/&gt;&lt;property id=&quot;20300&quot; value=&quot;Slide 71 - &amp;quot;How do we facilitate  concept development? &amp;quot;&quot;/&gt;&lt;property id=&quot;20307&quot; value=&quot;605&quot;/&gt;&lt;/object&gt;&lt;object type=&quot;3&quot; unique_id=&quot;10074&quot;&gt;&lt;property id=&quot;20148&quot; value=&quot;5&quot;/&gt;&lt;property id=&quot;20300&quot; value=&quot;Slide 72 - &amp;quot;Developing Concepts&amp;quot;&quot;/&gt;&lt;property id=&quot;20307&quot; value=&quot;641&quot;/&gt;&lt;/object&gt;&lt;object type=&quot;3&quot; unique_id=&quot;10075&quot;&gt;&lt;property id=&quot;20148&quot; value=&quot;5&quot;/&gt;&lt;property id=&quot;20300&quot; value=&quot;Slide 73 - &amp;quot;AEPS Domains&amp;quot;&quot;/&gt;&lt;property id=&quot;20307&quot; value=&quot;551&quot;/&gt;&lt;/object&gt;&lt;object type=&quot;3&quot; unique_id=&quot;10076&quot;&gt;&lt;property id=&quot;20148&quot; value=&quot;5&quot;/&gt;&lt;property id=&quot;20300&quot; value=&quot;Slide 74 - &amp;quot;Impact on Social Skills&amp;quot;&quot;/&gt;&lt;property id=&quot;20307&quot; value=&quot;607&quot;/&gt;&lt;/object&gt;&lt;object type=&quot;3&quot; unique_id=&quot;10077&quot;&gt;&lt;property id=&quot;20148&quot; value=&quot;5&quot;/&gt;&lt;property id=&quot;20300&quot; value=&quot;Slide 75 - &amp;quot;How can we help improve social skills?&amp;quot;&quot;/&gt;&lt;property id=&quot;20307&quot; value=&quot;611&quot;/&gt;&lt;/object&gt;&lt;object type=&quot;3&quot; unique_id=&quot;10078&quot;&gt;&lt;property id=&quot;20148&quot; value=&quot;5&quot;/&gt;&lt;property id=&quot;20300&quot; value=&quot;Slide 76 - &amp;quot;Examples of Name Symbols&amp;quot;&quot;/&gt;&lt;property id=&quot;20307&quot; value=&quot;610&quot;/&gt;&lt;/object&gt;&lt;object type=&quot;3&quot; unique_id=&quot;10079&quot;&gt;&lt;property id=&quot;20148&quot; value=&quot;5&quot;/&gt;&lt;property id=&quot;20300&quot; value=&quot;Slide 77 - &amp;quot;How can we help children engage in social activities? &amp;quot;&quot;/&gt;&lt;property id=&quot;20307&quot; value=&quot;609&quot;/&gt;&lt;/object&gt;&lt;object type=&quot;3&quot; unique_id=&quot;10080&quot;&gt;&lt;property id=&quot;20148&quot; value=&quot;5&quot;/&gt;&lt;property id=&quot;20300&quot; value=&quot;Slide 78 - &amp;quot;AEPS Domains&amp;quot;&quot;/&gt;&lt;property id=&quot;20307&quot; value=&quot;552&quot;/&gt;&lt;/object&gt;&lt;object type=&quot;3&quot; unique_id=&quot;10081&quot;&gt;&lt;property id=&quot;20148&quot; value=&quot;5&quot;/&gt;&lt;property id=&quot;20300&quot; value=&quot;Slide 79 - &amp;quot;Impact on Adaptive Skills&amp;quot;&quot;/&gt;&lt;property id=&quot;20307&quot; value=&quot;612&quot;/&gt;&lt;/object&gt;&lt;object type=&quot;3&quot; unique_id=&quot;10082&quot;&gt;&lt;property id=&quot;20148&quot; value=&quot;5&quot;/&gt;&lt;property id=&quot;20300&quot; value=&quot;Slide 80 - &amp;quot;How can we help improve adaptive skills?&amp;quot;&quot;/&gt;&lt;property id=&quot;20307&quot; value=&quot;631&quot;/&gt;&lt;/object&gt;&lt;object type=&quot;3&quot; unique_id=&quot;10083&quot;&gt;&lt;property id=&quot;20148&quot; value=&quot;5&quot;/&gt;&lt;property id=&quot;20300&quot; value=&quot;Slide 81 - &amp;quot;Adaptations&amp;quot;&quot;/&gt;&lt;property id=&quot;20307&quot; value=&quot;642&quot;/&gt;&lt;/object&gt;&lt;object type=&quot;3&quot; unique_id=&quot;10084&quot;&gt;&lt;property id=&quot;20148&quot; value=&quot;5&quot;/&gt;&lt;property id=&quot;20300&quot; value=&quot;Slide 82 - &amp;quot;Calender Systems &amp;quot;&quot;/&gt;&lt;property id=&quot;20307&quot; value=&quot;646&quot;/&gt;&lt;/object&gt;&lt;object type=&quot;3&quot; unique_id=&quot;10085&quot;&gt;&lt;property id=&quot;20148&quot; value=&quot;5&quot;/&gt;&lt;property id=&quot;20300&quot; value=&quot;Slide 83 - &amp;quot;What is an Anticipation Schedule?  &amp;quot;&quot;/&gt;&lt;property id=&quot;20307&quot; value=&quot;619&quot;/&gt;&lt;/object&gt;&lt;object type=&quot;3&quot; unique_id=&quot;10086&quot;&gt;&lt;property id=&quot;20148&quot; value=&quot;5&quot;/&gt;&lt;property id=&quot;20300&quot; value=&quot;Slide 84 - &amp;quot;How do you create  an Anticipation Schedule ? &amp;quot;&quot;/&gt;&lt;property id=&quot;20307&quot; value=&quot;658&quot;/&gt;&lt;/object&gt;&lt;object type=&quot;3&quot; unique_id=&quot;10087&quot;&gt;&lt;property id=&quot;20148&quot; value=&quot;5&quot;/&gt;&lt;property id=&quot;20300&quot; value=&quot;Slide 85 - &amp;quot;Anticipation Schedule&amp;quot;&quot;/&gt;&lt;property id=&quot;20307&quot; value=&quot;649&quot;/&gt;&lt;/object&gt;&lt;object type=&quot;3&quot; unique_id=&quot;10088&quot;&gt;&lt;property id=&quot;20148&quot; value=&quot;5&quot;/&gt;&lt;property id=&quot;20300&quot; value=&quot;Slide 86 - &amp;quot;Anticipation Schedule&amp;quot;&quot;/&gt;&lt;property id=&quot;20307&quot; value=&quot;654&quot;/&gt;&lt;/object&gt;&lt;object type=&quot;3&quot; unique_id=&quot;10089&quot;&gt;&lt;property id=&quot;20148&quot; value=&quot;5&quot;/&gt;&lt;property id=&quot;20300&quot; value=&quot;Slide 87 - &amp;quot;What are the components of a  Calendar System? &amp;quot;&quot;/&gt;&lt;property id=&quot;20307&quot; value=&quot;614&quot;/&gt;&lt;/object&gt;&lt;object type=&quot;3&quot; unique_id=&quot;10090&quot;&gt;&lt;property id=&quot;20148&quot; value=&quot;5&quot;/&gt;&lt;property id=&quot;20300&quot; value=&quot;Slide 88&quot;/&gt;&lt;property id=&quot;20307&quot; value=&quot;651&quot;/&gt;&lt;/object&gt;&lt;object type=&quot;3&quot; unique_id=&quot;10091&quot;&gt;&lt;property id=&quot;20148&quot; value=&quot;5&quot;/&gt;&lt;property id=&quot;20300&quot; value=&quot;Slide 89&quot;/&gt;&lt;property id=&quot;20307&quot; value=&quot;655&quot;/&gt;&lt;/object&gt;&lt;object type=&quot;3&quot; unique_id=&quot;10092&quot;&gt;&lt;property id=&quot;20148&quot; value=&quot;5&quot;/&gt;&lt;property id=&quot;20300&quot; value=&quot;Slide 90&quot;/&gt;&lt;property id=&quot;20307&quot; value=&quot;656&quot;/&gt;&lt;/object&gt;&lt;object type=&quot;3&quot; unique_id=&quot;10093&quot;&gt;&lt;property id=&quot;20148&quot; value=&quot;5&quot;/&gt;&lt;property id=&quot;20300&quot; value=&quot;Slide 91 - &amp;quot;How can a calendar system help? &amp;quot;&quot;/&gt;&lt;property id=&quot;20307&quot; value=&quot;615&quot;/&gt;&lt;/object&gt;&lt;object type=&quot;3&quot; unique_id=&quot;10094&quot;&gt;&lt;property id=&quot;20148&quot; value=&quot;5&quot;/&gt;&lt;property id=&quot;20300&quot; value=&quot;Slide 92 - &amp;quot;How can a calendar system help? &amp;quot;&quot;/&gt;&lt;property id=&quot;20307&quot; value=&quot;616&quot;/&gt;&lt;/object&gt;&lt;object type=&quot;3&quot; unique_id=&quot;10095&quot;&gt;&lt;property id=&quot;20148&quot; value=&quot;5&quot;/&gt;&lt;property id=&quot;20300&quot; value=&quot;Slide 93 - &amp;quot;How can a daily calendar help?&amp;quot;&quot;/&gt;&lt;property id=&quot;20307&quot; value=&quot;623&quot;/&gt;&lt;/object&gt;&lt;object type=&quot;3&quot; unique_id=&quot;10096&quot;&gt;&lt;property id=&quot;20148&quot; value=&quot;5&quot;/&gt;&lt;property id=&quot;20300&quot; value=&quot;Slide 94 - &amp;quot;References&amp;quot;&quot;/&gt;&lt;property id=&quot;20307&quot; value=&quot;659&quot;/&gt;&lt;/object&gt;&lt;/object&gt;&lt;object type=&quot;8&quot; unique_id=&quot;10192&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ustom 2">
      <a:majorFont>
        <a:latin typeface="Arial"/>
        <a:ea typeface=""/>
        <a:cs typeface=""/>
      </a:majorFont>
      <a:minorFont>
        <a:latin typeface="Arial"/>
        <a:ea typeface=""/>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15613</TotalTime>
  <Words>6284</Words>
  <Application>Microsoft Office PowerPoint</Application>
  <PresentationFormat>On-screen Show (4:3)</PresentationFormat>
  <Paragraphs>902</Paragraphs>
  <Slides>94</Slides>
  <Notes>55</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Waveform</vt:lpstr>
      <vt:lpstr>Supporting Infants &amp; Toddlers with Multiple Disabilities, Including Combined Vision &amp; Hearing Loss (Part 2)  </vt:lpstr>
      <vt:lpstr>Outcomes </vt:lpstr>
      <vt:lpstr>DEC Recommended Practices (1 of 4)</vt:lpstr>
      <vt:lpstr>DEC Recommended Practices (2 of 4)</vt:lpstr>
      <vt:lpstr>DEC Recommended Practices (3 of 4)</vt:lpstr>
      <vt:lpstr>DEC Recommended Practices (4 of 4)</vt:lpstr>
      <vt:lpstr>Building a Foundation for Learning</vt:lpstr>
      <vt:lpstr>Tips for Successful Intervention </vt:lpstr>
      <vt:lpstr>Early Interactions with Children who are Deaf-Blind </vt:lpstr>
      <vt:lpstr>AEPS Domains – Complete</vt:lpstr>
      <vt:lpstr>Developing Outcomes</vt:lpstr>
      <vt:lpstr>AEPS Domains- Fine Motor and Gross Motor</vt:lpstr>
      <vt:lpstr>Impact on Motor Skills</vt:lpstr>
      <vt:lpstr>How can we help improve motor skills?</vt:lpstr>
      <vt:lpstr>Safety – Security – Predictability </vt:lpstr>
      <vt:lpstr>Responsive Environments </vt:lpstr>
      <vt:lpstr>Active Learning Principles &amp; Practices</vt:lpstr>
      <vt:lpstr>Hand Under Hand (1 of 2)</vt:lpstr>
      <vt:lpstr>Hand Under Hand (2 of 2)</vt:lpstr>
      <vt:lpstr>Wait Time (1 of 2)</vt:lpstr>
      <vt:lpstr>Wait Time (2 of 2)</vt:lpstr>
      <vt:lpstr>Balancing Act</vt:lpstr>
      <vt:lpstr>AEPS Domains</vt:lpstr>
      <vt:lpstr>Impact on Social-Communication Skills</vt:lpstr>
      <vt:lpstr>How can we help improve social-communication skills?</vt:lpstr>
      <vt:lpstr>Elements of Communication</vt:lpstr>
      <vt:lpstr>What do children need to build early social-communication skills? </vt:lpstr>
      <vt:lpstr>What kind of environment expands social-communication development?</vt:lpstr>
      <vt:lpstr>What does a communication partner do?  </vt:lpstr>
      <vt:lpstr>Name Cues </vt:lpstr>
      <vt:lpstr>How can communication partners  facilitate continued improvement?   </vt:lpstr>
      <vt:lpstr>Using Cues &amp; Symbols</vt:lpstr>
      <vt:lpstr>Using Cues to Help Children  Understand What Happens Next </vt:lpstr>
      <vt:lpstr>Systems for Receptive Communication</vt:lpstr>
      <vt:lpstr>What is the purpose of Touch Cues?</vt:lpstr>
      <vt:lpstr>How do Touch Cues help? </vt:lpstr>
      <vt:lpstr>What does ability to anticipate tell us? </vt:lpstr>
      <vt:lpstr>Symbols</vt:lpstr>
      <vt:lpstr>Symbol Hierarchy</vt:lpstr>
      <vt:lpstr>Symbol Hierarchy Article</vt:lpstr>
      <vt:lpstr>Tangible Symbols</vt:lpstr>
      <vt:lpstr>Tangible  Symbols</vt:lpstr>
      <vt:lpstr>Abstract Symbols</vt:lpstr>
      <vt:lpstr>What is the purpose of Object Cues?</vt:lpstr>
      <vt:lpstr>Types of Object Cues</vt:lpstr>
      <vt:lpstr>Actual Objects</vt:lpstr>
      <vt:lpstr>Examples of Actual Objects </vt:lpstr>
      <vt:lpstr>Partial or Associated Object Cue</vt:lpstr>
      <vt:lpstr>More Examples of  Partial/Associated Object Cues</vt:lpstr>
      <vt:lpstr>Arbitrary Object Cue</vt:lpstr>
      <vt:lpstr>How do we select object cues? </vt:lpstr>
      <vt:lpstr>What should be considered when selecting photograph &amp; picture symbols?</vt:lpstr>
      <vt:lpstr>How can we facilitate consistency? </vt:lpstr>
      <vt:lpstr>What is a Communication Dictionary? </vt:lpstr>
      <vt:lpstr>Communication Resources   </vt:lpstr>
      <vt:lpstr>AEPS Domains - Cognitive</vt:lpstr>
      <vt:lpstr>Impact on Cognitive Skills</vt:lpstr>
      <vt:lpstr>Cognitive Milestones Affected</vt:lpstr>
      <vt:lpstr>How can we improve cognitive skills? </vt:lpstr>
      <vt:lpstr>Responsive Environments</vt:lpstr>
      <vt:lpstr>Systematic Instruction</vt:lpstr>
      <vt:lpstr>Examples of Systematic Instruction</vt:lpstr>
      <vt:lpstr>Task Analysis </vt:lpstr>
      <vt:lpstr>Shaping  </vt:lpstr>
      <vt:lpstr>Fading  </vt:lpstr>
      <vt:lpstr>Pairing  </vt:lpstr>
      <vt:lpstr>Concepts</vt:lpstr>
      <vt:lpstr>Concept Development (1 of 2)</vt:lpstr>
      <vt:lpstr>Concept Development (2 of 2)</vt:lpstr>
      <vt:lpstr>Concepts affected by combined                    vision &amp; hearing loss </vt:lpstr>
      <vt:lpstr>How do we facilitate  concept development? </vt:lpstr>
      <vt:lpstr>Developing Concepts</vt:lpstr>
      <vt:lpstr>AEPS Domains - Social</vt:lpstr>
      <vt:lpstr>Impact on Social Skills</vt:lpstr>
      <vt:lpstr>How can we help improve social skills?</vt:lpstr>
      <vt:lpstr>Examples of Name Symbols</vt:lpstr>
      <vt:lpstr>How can we help children engage in social activities? </vt:lpstr>
      <vt:lpstr>AEPS Domains - Adaptive</vt:lpstr>
      <vt:lpstr>Impact on Adaptive Skills</vt:lpstr>
      <vt:lpstr>How can we help improve adaptive skills?</vt:lpstr>
      <vt:lpstr>Adaptations</vt:lpstr>
      <vt:lpstr>Calender Systems </vt:lpstr>
      <vt:lpstr>What is an Anticipation Schedule?  </vt:lpstr>
      <vt:lpstr>How do you create  an Anticipation Schedule ? </vt:lpstr>
      <vt:lpstr>Anticipation Schedule – Example 1</vt:lpstr>
      <vt:lpstr>Anticipation Schedule – Example 2</vt:lpstr>
      <vt:lpstr>What are the components of a  Calendar System? </vt:lpstr>
      <vt:lpstr>Daily Schedule – Example 1</vt:lpstr>
      <vt:lpstr>Daily Schedule – Example 2</vt:lpstr>
      <vt:lpstr>Portable Daily Schedule</vt:lpstr>
      <vt:lpstr>How can a calendar system help? (1 of 2)</vt:lpstr>
      <vt:lpstr>How can a calendar system help? (2 of 2)</vt:lpstr>
      <vt:lpstr>How can a daily calendar help?</vt:lpstr>
      <vt:lpstr>References</vt:lpstr>
    </vt:vector>
  </TitlesOfParts>
  <Company>isu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Training (Part 2)</dc:title>
  <dc:creator>Lisa Poff</dc:creator>
  <cp:lastModifiedBy>Windows User</cp:lastModifiedBy>
  <cp:revision>428</cp:revision>
  <cp:lastPrinted>2016-03-02T19:30:34Z</cp:lastPrinted>
  <dcterms:created xsi:type="dcterms:W3CDTF">2010-04-29T12:24:08Z</dcterms:created>
  <dcterms:modified xsi:type="dcterms:W3CDTF">2017-04-13T20:47:12Z</dcterms:modified>
</cp:coreProperties>
</file>